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48"/>
  </p:notesMasterIdLst>
  <p:sldIdLst>
    <p:sldId id="283" r:id="rId2"/>
    <p:sldId id="285" r:id="rId3"/>
    <p:sldId id="284" r:id="rId4"/>
    <p:sldId id="256" r:id="rId5"/>
    <p:sldId id="257" r:id="rId6"/>
    <p:sldId id="258" r:id="rId7"/>
    <p:sldId id="303" r:id="rId8"/>
    <p:sldId id="261" r:id="rId9"/>
    <p:sldId id="266" r:id="rId10"/>
    <p:sldId id="260" r:id="rId11"/>
    <p:sldId id="262" r:id="rId12"/>
    <p:sldId id="263" r:id="rId13"/>
    <p:sldId id="264" r:id="rId14"/>
    <p:sldId id="265" r:id="rId15"/>
    <p:sldId id="286" r:id="rId16"/>
    <p:sldId id="287" r:id="rId17"/>
    <p:sldId id="288" r:id="rId18"/>
    <p:sldId id="289" r:id="rId19"/>
    <p:sldId id="290" r:id="rId20"/>
    <p:sldId id="268" r:id="rId21"/>
    <p:sldId id="275" r:id="rId22"/>
    <p:sldId id="272" r:id="rId23"/>
    <p:sldId id="269" r:id="rId24"/>
    <p:sldId id="270" r:id="rId25"/>
    <p:sldId id="271" r:id="rId26"/>
    <p:sldId id="273" r:id="rId27"/>
    <p:sldId id="276" r:id="rId28"/>
    <p:sldId id="277" r:id="rId29"/>
    <p:sldId id="278" r:id="rId30"/>
    <p:sldId id="279" r:id="rId31"/>
    <p:sldId id="280" r:id="rId32"/>
    <p:sldId id="281" r:id="rId33"/>
    <p:sldId id="282" r:id="rId34"/>
    <p:sldId id="304" r:id="rId35"/>
    <p:sldId id="306" r:id="rId36"/>
    <p:sldId id="305" r:id="rId37"/>
    <p:sldId id="291" r:id="rId38"/>
    <p:sldId id="292" r:id="rId39"/>
    <p:sldId id="293" r:id="rId40"/>
    <p:sldId id="294" r:id="rId41"/>
    <p:sldId id="297" r:id="rId42"/>
    <p:sldId id="296" r:id="rId43"/>
    <p:sldId id="298" r:id="rId44"/>
    <p:sldId id="299" r:id="rId45"/>
    <p:sldId id="300" r:id="rId46"/>
    <p:sldId id="302" r:id="rId47"/>
  </p:sldIdLst>
  <p:sldSz cx="12192000" cy="6858000"/>
  <p:notesSz cx="6858000" cy="9144000"/>
  <p:defaultTextStyle>
    <a:defPPr>
      <a:defRPr lang="da-DK"/>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llemlayout 2 - Markering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llemlayou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1E4AEA4-8DFA-4A89-87EB-49C32662AFE0}" styleName="Mellemlayout 2 - Markering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F5AB1C69-6EDB-4FF4-983F-18BD219EF322}" styleName="Mellemlayout 2 - Markering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0A15C55-8517-42AA-B614-E9B94910E393}" styleName="Mellemlayout 2 - Markering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92019" autoAdjust="0"/>
  </p:normalViewPr>
  <p:slideViewPr>
    <p:cSldViewPr snapToGrid="0">
      <p:cViewPr varScale="1">
        <p:scale>
          <a:sx n="82" d="100"/>
          <a:sy n="82" d="100"/>
        </p:scale>
        <p:origin x="720" y="6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Pladsholder til sidehoved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da-DK"/>
          </a:p>
        </p:txBody>
      </p:sp>
      <p:sp>
        <p:nvSpPr>
          <p:cNvPr id="3" name="Pladsholder til dato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89FCD20-6ECA-4888-95AE-7453B647902D}" type="datetimeFigureOut">
              <a:rPr lang="da-DK" smtClean="0"/>
              <a:t>28-11-2017</a:t>
            </a:fld>
            <a:endParaRPr lang="da-DK"/>
          </a:p>
        </p:txBody>
      </p:sp>
      <p:sp>
        <p:nvSpPr>
          <p:cNvPr id="4" name="Pladsholder til slidebillede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da-DK"/>
          </a:p>
        </p:txBody>
      </p:sp>
      <p:sp>
        <p:nvSpPr>
          <p:cNvPr id="5" name="Pladsholder til not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da-DK" smtClean="0"/>
              <a:t>Klik for at redigere i master</a:t>
            </a:r>
          </a:p>
          <a:p>
            <a:pPr lvl="1"/>
            <a:r>
              <a:rPr lang="da-DK" smtClean="0"/>
              <a:t>Andet niveau</a:t>
            </a:r>
          </a:p>
          <a:p>
            <a:pPr lvl="2"/>
            <a:r>
              <a:rPr lang="da-DK" smtClean="0"/>
              <a:t>Tredje niveau</a:t>
            </a:r>
          </a:p>
          <a:p>
            <a:pPr lvl="3"/>
            <a:r>
              <a:rPr lang="da-DK" smtClean="0"/>
              <a:t>Fjerde niveau</a:t>
            </a:r>
          </a:p>
          <a:p>
            <a:pPr lvl="4"/>
            <a:r>
              <a:rPr lang="da-DK" smtClean="0"/>
              <a:t>Femte niveau</a:t>
            </a:r>
            <a:endParaRPr lang="da-DK"/>
          </a:p>
        </p:txBody>
      </p:sp>
      <p:sp>
        <p:nvSpPr>
          <p:cNvPr id="6" name="Pladsholder til sidefod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da-DK"/>
          </a:p>
        </p:txBody>
      </p:sp>
      <p:sp>
        <p:nvSpPr>
          <p:cNvPr id="7" name="Pladsholder til slidenumm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BEF414B-B49A-4E88-913A-0C4CB04BEA13}" type="slidenum">
              <a:rPr lang="da-DK" smtClean="0"/>
              <a:t>‹nr.›</a:t>
            </a:fld>
            <a:endParaRPr lang="da-DK"/>
          </a:p>
        </p:txBody>
      </p:sp>
    </p:spTree>
    <p:extLst>
      <p:ext uri="{BB962C8B-B14F-4D97-AF65-F5344CB8AC3E}">
        <p14:creationId xmlns:p14="http://schemas.microsoft.com/office/powerpoint/2010/main" val="145359015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3" Type="http://schemas.openxmlformats.org/officeDocument/2006/relationships/hyperlink" Target="http://www.astro-gym.dk/" TargetMode="External"/><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slidebillede 1"/>
          <p:cNvSpPr>
            <a:spLocks noGrp="1" noRot="1" noChangeAspect="1"/>
          </p:cNvSpPr>
          <p:nvPr>
            <p:ph type="sldImg"/>
          </p:nvPr>
        </p:nvSpPr>
        <p:spPr/>
      </p:sp>
      <p:sp>
        <p:nvSpPr>
          <p:cNvPr id="3" name="Pladsholder til noter 2"/>
          <p:cNvSpPr>
            <a:spLocks noGrp="1"/>
          </p:cNvSpPr>
          <p:nvPr>
            <p:ph type="body" idx="1"/>
          </p:nvPr>
        </p:nvSpPr>
        <p:spPr/>
        <p:txBody>
          <a:bodyPr/>
          <a:lstStyle/>
          <a:p>
            <a:r>
              <a:rPr lang="da-DK" smtClean="0"/>
              <a:t>Foredrag</a:t>
            </a:r>
            <a:r>
              <a:rPr lang="da-DK" baseline="0" smtClean="0"/>
              <a:t> varer knap 1</a:t>
            </a:r>
            <a:r>
              <a:rPr lang="da-DK" baseline="30000" smtClean="0"/>
              <a:t>h</a:t>
            </a:r>
            <a:r>
              <a:rPr lang="da-DK" baseline="0" smtClean="0"/>
              <a:t> og resten varer lidt over 1</a:t>
            </a:r>
            <a:r>
              <a:rPr lang="da-DK" baseline="30000" smtClean="0"/>
              <a:t>h</a:t>
            </a:r>
            <a:r>
              <a:rPr lang="da-DK" baseline="0" smtClean="0"/>
              <a:t>.</a:t>
            </a:r>
            <a:endParaRPr lang="da-DK"/>
          </a:p>
        </p:txBody>
      </p:sp>
      <p:sp>
        <p:nvSpPr>
          <p:cNvPr id="4" name="Pladsholder til slidenummer 3"/>
          <p:cNvSpPr>
            <a:spLocks noGrp="1"/>
          </p:cNvSpPr>
          <p:nvPr>
            <p:ph type="sldNum" sz="quarter" idx="10"/>
          </p:nvPr>
        </p:nvSpPr>
        <p:spPr/>
        <p:txBody>
          <a:bodyPr/>
          <a:lstStyle/>
          <a:p>
            <a:fld id="{2BEF414B-B49A-4E88-913A-0C4CB04BEA13}" type="slidenum">
              <a:rPr lang="da-DK" smtClean="0"/>
              <a:t>2</a:t>
            </a:fld>
            <a:endParaRPr lang="da-DK"/>
          </a:p>
        </p:txBody>
      </p:sp>
    </p:spTree>
    <p:extLst>
      <p:ext uri="{BB962C8B-B14F-4D97-AF65-F5344CB8AC3E}">
        <p14:creationId xmlns:p14="http://schemas.microsoft.com/office/powerpoint/2010/main" val="13686349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slidebillede 1"/>
          <p:cNvSpPr>
            <a:spLocks noGrp="1" noRot="1" noChangeAspect="1"/>
          </p:cNvSpPr>
          <p:nvPr>
            <p:ph type="sldImg"/>
          </p:nvPr>
        </p:nvSpPr>
        <p:spPr/>
      </p:sp>
      <p:sp>
        <p:nvSpPr>
          <p:cNvPr id="3" name="Pladsholder til noter 2"/>
          <p:cNvSpPr>
            <a:spLocks noGrp="1"/>
          </p:cNvSpPr>
          <p:nvPr>
            <p:ph type="body" idx="1"/>
          </p:nvPr>
        </p:nvSpPr>
        <p:spPr/>
        <p:txBody>
          <a:bodyPr/>
          <a:lstStyle/>
          <a:p>
            <a:r>
              <a:rPr lang="da-DK" smtClean="0"/>
              <a:t>En udvidet data-browser og et analyseværktøj.</a:t>
            </a:r>
            <a:endParaRPr lang="da-DK"/>
          </a:p>
        </p:txBody>
      </p:sp>
      <p:sp>
        <p:nvSpPr>
          <p:cNvPr id="4" name="Pladsholder til slidenummer 3"/>
          <p:cNvSpPr>
            <a:spLocks noGrp="1"/>
          </p:cNvSpPr>
          <p:nvPr>
            <p:ph type="sldNum" sz="quarter" idx="10"/>
          </p:nvPr>
        </p:nvSpPr>
        <p:spPr/>
        <p:txBody>
          <a:bodyPr/>
          <a:lstStyle/>
          <a:p>
            <a:fld id="{2BEF414B-B49A-4E88-913A-0C4CB04BEA13}" type="slidenum">
              <a:rPr lang="da-DK" smtClean="0"/>
              <a:t>16</a:t>
            </a:fld>
            <a:endParaRPr lang="da-DK"/>
          </a:p>
        </p:txBody>
      </p:sp>
    </p:spTree>
    <p:extLst>
      <p:ext uri="{BB962C8B-B14F-4D97-AF65-F5344CB8AC3E}">
        <p14:creationId xmlns:p14="http://schemas.microsoft.com/office/powerpoint/2010/main" val="366046958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slidebillede 1"/>
          <p:cNvSpPr>
            <a:spLocks noGrp="1" noRot="1" noChangeAspect="1"/>
          </p:cNvSpPr>
          <p:nvPr>
            <p:ph type="sldImg"/>
          </p:nvPr>
        </p:nvSpPr>
        <p:spPr/>
      </p:sp>
      <p:sp>
        <p:nvSpPr>
          <p:cNvPr id="3" name="Pladsholder til noter 2"/>
          <p:cNvSpPr>
            <a:spLocks noGrp="1"/>
          </p:cNvSpPr>
          <p:nvPr>
            <p:ph type="body" idx="1"/>
          </p:nvPr>
        </p:nvSpPr>
        <p:spPr/>
        <p:txBody>
          <a:bodyPr/>
          <a:lstStyle/>
          <a:p>
            <a:r>
              <a:rPr lang="da-DK" smtClean="0"/>
              <a:t>Åbn database, marker</a:t>
            </a:r>
            <a:r>
              <a:rPr lang="da-DK" baseline="0" smtClean="0"/>
              <a:t> både R og V. </a:t>
            </a:r>
          </a:p>
          <a:p>
            <a:r>
              <a:rPr lang="da-DK" baseline="0" smtClean="0"/>
              <a:t>Eller: Tryk på Simbad-ikonet. Marker det ønskede område. Højreklik på Simbad-stakken og ”Create a plane…in one homogenous table.”</a:t>
            </a:r>
          </a:p>
          <a:p>
            <a:r>
              <a:rPr lang="da-DK" baseline="0" smtClean="0"/>
              <a:t>Vælg den nye stak og tryk file-esport planes. Nu har du en tekstfil med mange data.</a:t>
            </a:r>
            <a:endParaRPr lang="da-DK"/>
          </a:p>
        </p:txBody>
      </p:sp>
      <p:sp>
        <p:nvSpPr>
          <p:cNvPr id="4" name="Pladsholder til slidenummer 3"/>
          <p:cNvSpPr>
            <a:spLocks noGrp="1"/>
          </p:cNvSpPr>
          <p:nvPr>
            <p:ph type="sldNum" sz="quarter" idx="10"/>
          </p:nvPr>
        </p:nvSpPr>
        <p:spPr/>
        <p:txBody>
          <a:bodyPr/>
          <a:lstStyle/>
          <a:p>
            <a:fld id="{2BEF414B-B49A-4E88-913A-0C4CB04BEA13}" type="slidenum">
              <a:rPr lang="da-DK" smtClean="0"/>
              <a:t>17</a:t>
            </a:fld>
            <a:endParaRPr lang="da-DK"/>
          </a:p>
        </p:txBody>
      </p:sp>
    </p:spTree>
    <p:extLst>
      <p:ext uri="{BB962C8B-B14F-4D97-AF65-F5344CB8AC3E}">
        <p14:creationId xmlns:p14="http://schemas.microsoft.com/office/powerpoint/2010/main" val="192337763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slidebillede 1"/>
          <p:cNvSpPr>
            <a:spLocks noGrp="1" noRot="1" noChangeAspect="1"/>
          </p:cNvSpPr>
          <p:nvPr>
            <p:ph type="sldImg"/>
          </p:nvPr>
        </p:nvSpPr>
        <p:spPr/>
      </p:sp>
      <p:sp>
        <p:nvSpPr>
          <p:cNvPr id="3" name="Pladsholder til noter 2"/>
          <p:cNvSpPr>
            <a:spLocks noGrp="1"/>
          </p:cNvSpPr>
          <p:nvPr>
            <p:ph type="body" idx="1"/>
          </p:nvPr>
        </p:nvSpPr>
        <p:spPr/>
        <p:txBody>
          <a:bodyPr/>
          <a:lstStyle/>
          <a:p>
            <a:r>
              <a:rPr lang="da-DK" smtClean="0"/>
              <a:t>http://soho.esac.esa.int/data/archive/index_ssa.html</a:t>
            </a:r>
          </a:p>
          <a:p>
            <a:r>
              <a:rPr lang="da-DK" smtClean="0"/>
              <a:t>http://sdo.gsfc.nasa.gov/data/dataaccess.php</a:t>
            </a:r>
          </a:p>
          <a:p>
            <a:r>
              <a:rPr lang="da-DK" smtClean="0"/>
              <a:t>https://lco.global/observations/</a:t>
            </a:r>
            <a:endParaRPr lang="da-DK"/>
          </a:p>
        </p:txBody>
      </p:sp>
      <p:sp>
        <p:nvSpPr>
          <p:cNvPr id="4" name="Pladsholder til slidenummer 3"/>
          <p:cNvSpPr>
            <a:spLocks noGrp="1"/>
          </p:cNvSpPr>
          <p:nvPr>
            <p:ph type="sldNum" sz="quarter" idx="10"/>
          </p:nvPr>
        </p:nvSpPr>
        <p:spPr/>
        <p:txBody>
          <a:bodyPr/>
          <a:lstStyle/>
          <a:p>
            <a:fld id="{2BEF414B-B49A-4E88-913A-0C4CB04BEA13}" type="slidenum">
              <a:rPr lang="da-DK" smtClean="0"/>
              <a:t>19</a:t>
            </a:fld>
            <a:endParaRPr lang="da-DK"/>
          </a:p>
        </p:txBody>
      </p:sp>
    </p:spTree>
    <p:extLst>
      <p:ext uri="{BB962C8B-B14F-4D97-AF65-F5344CB8AC3E}">
        <p14:creationId xmlns:p14="http://schemas.microsoft.com/office/powerpoint/2010/main" val="189246630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slidebillede 1"/>
          <p:cNvSpPr>
            <a:spLocks noGrp="1" noRot="1" noChangeAspect="1"/>
          </p:cNvSpPr>
          <p:nvPr>
            <p:ph type="sldImg"/>
          </p:nvPr>
        </p:nvSpPr>
        <p:spPr/>
      </p:sp>
      <p:sp>
        <p:nvSpPr>
          <p:cNvPr id="3" name="Pladsholder til noter 2"/>
          <p:cNvSpPr>
            <a:spLocks noGrp="1"/>
          </p:cNvSpPr>
          <p:nvPr>
            <p:ph type="body" idx="1"/>
          </p:nvPr>
        </p:nvSpPr>
        <p:spPr/>
        <p:txBody>
          <a:bodyPr/>
          <a:lstStyle/>
          <a:p>
            <a:r>
              <a:rPr lang="da-DK" smtClean="0"/>
              <a:t>Bemærk at efter over</a:t>
            </a:r>
            <a:r>
              <a:rPr lang="da-DK" baseline="0" smtClean="0"/>
              <a:t> 20 års support udvikles ikke nye programmer/opdateringer.</a:t>
            </a:r>
          </a:p>
          <a:p>
            <a:r>
              <a:rPr lang="da-DK" baseline="0" smtClean="0"/>
              <a:t>http://www3.gettysburg.edu/~marschal/clea/CLEAhome.html</a:t>
            </a:r>
          </a:p>
          <a:p>
            <a:endParaRPr lang="da-DK"/>
          </a:p>
        </p:txBody>
      </p:sp>
      <p:sp>
        <p:nvSpPr>
          <p:cNvPr id="4" name="Pladsholder til slidenummer 3"/>
          <p:cNvSpPr>
            <a:spLocks noGrp="1"/>
          </p:cNvSpPr>
          <p:nvPr>
            <p:ph type="sldNum" sz="quarter" idx="10"/>
          </p:nvPr>
        </p:nvSpPr>
        <p:spPr/>
        <p:txBody>
          <a:bodyPr/>
          <a:lstStyle/>
          <a:p>
            <a:fld id="{2BEF414B-B49A-4E88-913A-0C4CB04BEA13}" type="slidenum">
              <a:rPr lang="da-DK" smtClean="0"/>
              <a:t>20</a:t>
            </a:fld>
            <a:endParaRPr lang="da-DK"/>
          </a:p>
        </p:txBody>
      </p:sp>
    </p:spTree>
    <p:extLst>
      <p:ext uri="{BB962C8B-B14F-4D97-AF65-F5344CB8AC3E}">
        <p14:creationId xmlns:p14="http://schemas.microsoft.com/office/powerpoint/2010/main" val="196924780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slidebillede 1"/>
          <p:cNvSpPr>
            <a:spLocks noGrp="1" noRot="1" noChangeAspect="1"/>
          </p:cNvSpPr>
          <p:nvPr>
            <p:ph type="sldImg"/>
          </p:nvPr>
        </p:nvSpPr>
        <p:spPr/>
      </p:sp>
      <p:sp>
        <p:nvSpPr>
          <p:cNvPr id="3" name="Pladsholder til noter 2"/>
          <p:cNvSpPr>
            <a:spLocks noGrp="1"/>
          </p:cNvSpPr>
          <p:nvPr>
            <p:ph type="body" idx="1"/>
          </p:nvPr>
        </p:nvSpPr>
        <p:spPr/>
        <p:txBody>
          <a:bodyPr/>
          <a:lstStyle/>
          <a:p>
            <a:r>
              <a:rPr lang="da-DK" smtClean="0"/>
              <a:t>Man får et realistisk</a:t>
            </a:r>
            <a:r>
              <a:rPr lang="da-DK" baseline="0" smtClean="0"/>
              <a:t> brugerinterface. Eleverne synes, det er voldsomt indviklet!</a:t>
            </a:r>
          </a:p>
          <a:p>
            <a:r>
              <a:rPr lang="da-DK" baseline="0" smtClean="0"/>
              <a:t>Hvor mange af jer har arbejdet i et observatorium i løbet af studiet?</a:t>
            </a:r>
          </a:p>
          <a:p>
            <a:endParaRPr lang="da-DK"/>
          </a:p>
        </p:txBody>
      </p:sp>
      <p:sp>
        <p:nvSpPr>
          <p:cNvPr id="4" name="Pladsholder til slidenummer 3"/>
          <p:cNvSpPr>
            <a:spLocks noGrp="1"/>
          </p:cNvSpPr>
          <p:nvPr>
            <p:ph type="sldNum" sz="quarter" idx="10"/>
          </p:nvPr>
        </p:nvSpPr>
        <p:spPr/>
        <p:txBody>
          <a:bodyPr/>
          <a:lstStyle/>
          <a:p>
            <a:fld id="{2BEF414B-B49A-4E88-913A-0C4CB04BEA13}" type="slidenum">
              <a:rPr lang="da-DK" smtClean="0"/>
              <a:t>23</a:t>
            </a:fld>
            <a:endParaRPr lang="da-DK"/>
          </a:p>
        </p:txBody>
      </p:sp>
    </p:spTree>
    <p:extLst>
      <p:ext uri="{BB962C8B-B14F-4D97-AF65-F5344CB8AC3E}">
        <p14:creationId xmlns:p14="http://schemas.microsoft.com/office/powerpoint/2010/main" val="1886408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slidebillede 1"/>
          <p:cNvSpPr>
            <a:spLocks noGrp="1" noRot="1" noChangeAspect="1"/>
          </p:cNvSpPr>
          <p:nvPr>
            <p:ph type="sldImg"/>
          </p:nvPr>
        </p:nvSpPr>
        <p:spPr/>
      </p:sp>
      <p:sp>
        <p:nvSpPr>
          <p:cNvPr id="3" name="Pladsholder til noter 2"/>
          <p:cNvSpPr>
            <a:spLocks noGrp="1"/>
          </p:cNvSpPr>
          <p:nvPr>
            <p:ph type="body" idx="1"/>
          </p:nvPr>
        </p:nvSpPr>
        <p:spPr/>
        <p:txBody>
          <a:bodyPr/>
          <a:lstStyle/>
          <a:p>
            <a:r>
              <a:rPr lang="da-DK" smtClean="0"/>
              <a:t>De dygtige elever kan skrive T</a:t>
            </a:r>
            <a:r>
              <a:rPr lang="da-DK" baseline="-25000" smtClean="0"/>
              <a:t>sid</a:t>
            </a:r>
            <a:r>
              <a:rPr lang="da-DK" smtClean="0"/>
              <a:t> ned og beregne (l, b) for galakserne, og så kan de kontrollere om vi kigger væk fra vores egen skive – og dermed undersøge om antagelsen om ingen absorption er ok.</a:t>
            </a:r>
            <a:endParaRPr lang="da-DK"/>
          </a:p>
        </p:txBody>
      </p:sp>
      <p:sp>
        <p:nvSpPr>
          <p:cNvPr id="4" name="Pladsholder til slidenummer 3"/>
          <p:cNvSpPr>
            <a:spLocks noGrp="1"/>
          </p:cNvSpPr>
          <p:nvPr>
            <p:ph type="sldNum" sz="quarter" idx="10"/>
          </p:nvPr>
        </p:nvSpPr>
        <p:spPr/>
        <p:txBody>
          <a:bodyPr/>
          <a:lstStyle/>
          <a:p>
            <a:fld id="{2BEF414B-B49A-4E88-913A-0C4CB04BEA13}" type="slidenum">
              <a:rPr lang="da-DK" smtClean="0"/>
              <a:t>25</a:t>
            </a:fld>
            <a:endParaRPr lang="da-DK"/>
          </a:p>
        </p:txBody>
      </p:sp>
    </p:spTree>
    <p:extLst>
      <p:ext uri="{BB962C8B-B14F-4D97-AF65-F5344CB8AC3E}">
        <p14:creationId xmlns:p14="http://schemas.microsoft.com/office/powerpoint/2010/main" val="181859035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slidebillede 1"/>
          <p:cNvSpPr>
            <a:spLocks noGrp="1" noRot="1" noChangeAspect="1"/>
          </p:cNvSpPr>
          <p:nvPr>
            <p:ph type="sldImg"/>
          </p:nvPr>
        </p:nvSpPr>
        <p:spPr/>
      </p:sp>
      <p:sp>
        <p:nvSpPr>
          <p:cNvPr id="3" name="Pladsholder til noter 2"/>
          <p:cNvSpPr>
            <a:spLocks noGrp="1"/>
          </p:cNvSpPr>
          <p:nvPr>
            <p:ph type="body" idx="1"/>
          </p:nvPr>
        </p:nvSpPr>
        <p:spPr/>
        <p:txBody>
          <a:bodyPr/>
          <a:lstStyle/>
          <a:p>
            <a:r>
              <a:rPr lang="da-DK" smtClean="0"/>
              <a:t>Computerkraft: Core2 duo 2,4GHz,</a:t>
            </a:r>
            <a:r>
              <a:rPr lang="da-DK" baseline="0" smtClean="0"/>
              <a:t> 8GB RAM.</a:t>
            </a:r>
            <a:endParaRPr lang="da-DK"/>
          </a:p>
        </p:txBody>
      </p:sp>
      <p:sp>
        <p:nvSpPr>
          <p:cNvPr id="4" name="Pladsholder til slidenummer 3"/>
          <p:cNvSpPr>
            <a:spLocks noGrp="1"/>
          </p:cNvSpPr>
          <p:nvPr>
            <p:ph type="sldNum" sz="quarter" idx="10"/>
          </p:nvPr>
        </p:nvSpPr>
        <p:spPr/>
        <p:txBody>
          <a:bodyPr/>
          <a:lstStyle/>
          <a:p>
            <a:fld id="{2BEF414B-B49A-4E88-913A-0C4CB04BEA13}" type="slidenum">
              <a:rPr lang="da-DK" smtClean="0"/>
              <a:t>26</a:t>
            </a:fld>
            <a:endParaRPr lang="da-DK"/>
          </a:p>
        </p:txBody>
      </p:sp>
    </p:spTree>
    <p:extLst>
      <p:ext uri="{BB962C8B-B14F-4D97-AF65-F5344CB8AC3E}">
        <p14:creationId xmlns:p14="http://schemas.microsoft.com/office/powerpoint/2010/main" val="64785330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slidebillede 1"/>
          <p:cNvSpPr>
            <a:spLocks noGrp="1" noRot="1" noChangeAspect="1"/>
          </p:cNvSpPr>
          <p:nvPr>
            <p:ph type="sldImg"/>
          </p:nvPr>
        </p:nvSpPr>
        <p:spPr/>
      </p:sp>
      <p:sp>
        <p:nvSpPr>
          <p:cNvPr id="3" name="Pladsholder til noter 2"/>
          <p:cNvSpPr>
            <a:spLocks noGrp="1"/>
          </p:cNvSpPr>
          <p:nvPr>
            <p:ph type="body" idx="1"/>
          </p:nvPr>
        </p:nvSpPr>
        <p:spPr/>
        <p:txBody>
          <a:bodyPr/>
          <a:lstStyle/>
          <a:p>
            <a:r>
              <a:rPr lang="da-DK" smtClean="0"/>
              <a:t>Billedkilde: http://www.sdss.org/surveys/apogee/ Et</a:t>
            </a:r>
            <a:r>
              <a:rPr lang="da-DK" baseline="0" smtClean="0"/>
              <a:t> IR-billede af Mælkevejen.</a:t>
            </a:r>
            <a:endParaRPr lang="da-DK"/>
          </a:p>
        </p:txBody>
      </p:sp>
      <p:sp>
        <p:nvSpPr>
          <p:cNvPr id="4" name="Pladsholder til slidenummer 3"/>
          <p:cNvSpPr>
            <a:spLocks noGrp="1"/>
          </p:cNvSpPr>
          <p:nvPr>
            <p:ph type="sldNum" sz="quarter" idx="10"/>
          </p:nvPr>
        </p:nvSpPr>
        <p:spPr/>
        <p:txBody>
          <a:bodyPr/>
          <a:lstStyle/>
          <a:p>
            <a:fld id="{2BEF414B-B49A-4E88-913A-0C4CB04BEA13}" type="slidenum">
              <a:rPr lang="da-DK" smtClean="0"/>
              <a:t>27</a:t>
            </a:fld>
            <a:endParaRPr lang="da-DK"/>
          </a:p>
        </p:txBody>
      </p:sp>
    </p:spTree>
    <p:extLst>
      <p:ext uri="{BB962C8B-B14F-4D97-AF65-F5344CB8AC3E}">
        <p14:creationId xmlns:p14="http://schemas.microsoft.com/office/powerpoint/2010/main" val="300562462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slidebillede 1"/>
          <p:cNvSpPr>
            <a:spLocks noGrp="1" noRot="1" noChangeAspect="1"/>
          </p:cNvSpPr>
          <p:nvPr>
            <p:ph type="sldImg"/>
          </p:nvPr>
        </p:nvSpPr>
        <p:spPr/>
      </p:sp>
      <p:sp>
        <p:nvSpPr>
          <p:cNvPr id="3" name="Pladsholder til noter 2"/>
          <p:cNvSpPr>
            <a:spLocks noGrp="1"/>
          </p:cNvSpPr>
          <p:nvPr>
            <p:ph type="body" idx="1"/>
          </p:nvPr>
        </p:nvSpPr>
        <p:spPr/>
        <p:txBody>
          <a:bodyPr/>
          <a:lstStyle/>
          <a:p>
            <a:r>
              <a:rPr lang="da-DK" smtClean="0"/>
              <a:t>Tryk på</a:t>
            </a:r>
            <a:r>
              <a:rPr lang="da-DK" baseline="0" smtClean="0"/>
              <a:t> billedet for at se filmen.</a:t>
            </a:r>
            <a:endParaRPr lang="da-DK"/>
          </a:p>
        </p:txBody>
      </p:sp>
      <p:sp>
        <p:nvSpPr>
          <p:cNvPr id="4" name="Pladsholder til slidenummer 3"/>
          <p:cNvSpPr>
            <a:spLocks noGrp="1"/>
          </p:cNvSpPr>
          <p:nvPr>
            <p:ph type="sldNum" sz="quarter" idx="10"/>
          </p:nvPr>
        </p:nvSpPr>
        <p:spPr/>
        <p:txBody>
          <a:bodyPr/>
          <a:lstStyle/>
          <a:p>
            <a:fld id="{2BEF414B-B49A-4E88-913A-0C4CB04BEA13}" type="slidenum">
              <a:rPr lang="da-DK" smtClean="0"/>
              <a:t>28</a:t>
            </a:fld>
            <a:endParaRPr lang="da-DK"/>
          </a:p>
        </p:txBody>
      </p:sp>
    </p:spTree>
    <p:extLst>
      <p:ext uri="{BB962C8B-B14F-4D97-AF65-F5344CB8AC3E}">
        <p14:creationId xmlns:p14="http://schemas.microsoft.com/office/powerpoint/2010/main" val="225111890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slidebillede 1"/>
          <p:cNvSpPr>
            <a:spLocks noGrp="1" noRot="1" noChangeAspect="1"/>
          </p:cNvSpPr>
          <p:nvPr>
            <p:ph type="sldImg"/>
          </p:nvPr>
        </p:nvSpPr>
        <p:spPr/>
      </p:sp>
      <p:sp>
        <p:nvSpPr>
          <p:cNvPr id="3" name="Pladsholder til noter 2"/>
          <p:cNvSpPr>
            <a:spLocks noGrp="1"/>
          </p:cNvSpPr>
          <p:nvPr>
            <p:ph type="body" idx="1"/>
          </p:nvPr>
        </p:nvSpPr>
        <p:spPr/>
        <p:txBody>
          <a:bodyPr/>
          <a:lstStyle/>
          <a:p>
            <a:r>
              <a:rPr lang="da-DK" smtClean="0"/>
              <a:t>Hop</a:t>
            </a:r>
            <a:r>
              <a:rPr lang="da-DK" baseline="0" smtClean="0"/>
              <a:t> til LibreOffice-præsentationen.</a:t>
            </a:r>
            <a:endParaRPr lang="da-DK"/>
          </a:p>
        </p:txBody>
      </p:sp>
      <p:sp>
        <p:nvSpPr>
          <p:cNvPr id="4" name="Pladsholder til slidenummer 3"/>
          <p:cNvSpPr>
            <a:spLocks noGrp="1"/>
          </p:cNvSpPr>
          <p:nvPr>
            <p:ph type="sldNum" sz="quarter" idx="10"/>
          </p:nvPr>
        </p:nvSpPr>
        <p:spPr/>
        <p:txBody>
          <a:bodyPr/>
          <a:lstStyle/>
          <a:p>
            <a:fld id="{2BEF414B-B49A-4E88-913A-0C4CB04BEA13}" type="slidenum">
              <a:rPr lang="da-DK" smtClean="0"/>
              <a:t>29</a:t>
            </a:fld>
            <a:endParaRPr lang="da-DK"/>
          </a:p>
        </p:txBody>
      </p:sp>
    </p:spTree>
    <p:extLst>
      <p:ext uri="{BB962C8B-B14F-4D97-AF65-F5344CB8AC3E}">
        <p14:creationId xmlns:p14="http://schemas.microsoft.com/office/powerpoint/2010/main" val="336125717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slidebillede 1"/>
          <p:cNvSpPr>
            <a:spLocks noGrp="1" noRot="1" noChangeAspect="1"/>
          </p:cNvSpPr>
          <p:nvPr>
            <p:ph type="sldImg"/>
          </p:nvPr>
        </p:nvSpPr>
        <p:spPr/>
      </p:sp>
      <p:sp>
        <p:nvSpPr>
          <p:cNvPr id="3" name="Pladsholder til noter 2"/>
          <p:cNvSpPr>
            <a:spLocks noGrp="1"/>
          </p:cNvSpPr>
          <p:nvPr>
            <p:ph type="body" idx="1"/>
          </p:nvPr>
        </p:nvSpPr>
        <p:spPr/>
        <p:txBody>
          <a:bodyPr/>
          <a:lstStyle/>
          <a:p>
            <a:r>
              <a:rPr lang="da-DK" smtClean="0"/>
              <a:t>Eks: Videoprojekt.</a:t>
            </a:r>
          </a:p>
          <a:p>
            <a:pPr marL="228600" indent="-228600">
              <a:buAutoNum type="arabicParenR"/>
            </a:pPr>
            <a:r>
              <a:rPr lang="da-DK" baseline="0" smtClean="0"/>
              <a:t>Nogle elever tager nogle pæne billeder af Månen og en planet, og genemgår enkle ting – f.eks. hvordan man bruger Keplers 3. lov til at veje en planet.</a:t>
            </a:r>
          </a:p>
          <a:p>
            <a:pPr marL="228600" indent="-228600">
              <a:buAutoNum type="arabicParenR"/>
            </a:pPr>
            <a:r>
              <a:rPr lang="da-DK" baseline="0" smtClean="0"/>
              <a:t>Andre vurderer bjerghøjder på Månen – evt. vha professionelt optagede billeder.</a:t>
            </a:r>
          </a:p>
          <a:p>
            <a:pPr marL="228600" indent="-228600">
              <a:buAutoNum type="arabicParenR"/>
            </a:pPr>
            <a:r>
              <a:rPr lang="da-DK" baseline="0" smtClean="0"/>
              <a:t>Nogle gennemgår hvordan man bestemmer den astronomiske enhed vha. parallaksemålinger på Mars. (Vha Stellarium.) A-niveau.</a:t>
            </a:r>
            <a:endParaRPr lang="da-DK" smtClean="0"/>
          </a:p>
          <a:p>
            <a:endParaRPr lang="da-DK" smtClean="0"/>
          </a:p>
          <a:p>
            <a:r>
              <a:rPr lang="da-DK" smtClean="0"/>
              <a:t>Eks: Teori/Opgaver</a:t>
            </a:r>
          </a:p>
          <a:p>
            <a:r>
              <a:rPr lang="da-DK" smtClean="0"/>
              <a:t>1a) En</a:t>
            </a:r>
            <a:r>
              <a:rPr lang="da-DK" baseline="0" smtClean="0"/>
              <a:t> opgave kan f.eks. omhandle stjerner. Det første spørgsmål kan være deskriptivt</a:t>
            </a:r>
          </a:p>
          <a:p>
            <a:r>
              <a:rPr lang="da-DK" baseline="0" smtClean="0"/>
              <a:t>1b) ”Indsæt i formel”-spørgsmål</a:t>
            </a:r>
          </a:p>
          <a:p>
            <a:r>
              <a:rPr lang="da-DK" baseline="0" smtClean="0"/>
              <a:t>1c) Benyttelse af to formler til at finde en parameter. (Udover pensum.) Skriv gerne i opgaven hvilke spørgsmål, der er obligatoriske.</a:t>
            </a:r>
          </a:p>
          <a:p>
            <a:r>
              <a:rPr lang="da-DK" baseline="0" smtClean="0"/>
              <a:t>2) Hvis en elev ønsker at gennemgå et emne, der primært er tekstbaseret – så lad vedkommende gøre det.</a:t>
            </a:r>
          </a:p>
          <a:p>
            <a:r>
              <a:rPr lang="da-DK" baseline="0" smtClean="0"/>
              <a:t>3) Spørgsmålene skal teste gymnasiets mål – ikke teste om en elev egner sig til at læse astrofysik.</a:t>
            </a:r>
          </a:p>
          <a:p>
            <a:r>
              <a:rPr lang="da-DK" baseline="0" smtClean="0"/>
              <a:t>4) Er det nødvendigt at redegøre for en formel vha mange udledninger, så gør det klart for eleverne, hvad de skal og ikke skal. Ellers går de i panik og lærer ingenting.</a:t>
            </a:r>
          </a:p>
          <a:p>
            <a:endParaRPr lang="da-DK" baseline="0" smtClean="0"/>
          </a:p>
          <a:p>
            <a:r>
              <a:rPr lang="da-DK" baseline="0" smtClean="0"/>
              <a:t>I år har jeg et meget mere homogent hold. (Alle har mindst Fy B/GV A og alle har MAT A.)</a:t>
            </a:r>
            <a:endParaRPr lang="da-DK"/>
          </a:p>
        </p:txBody>
      </p:sp>
      <p:sp>
        <p:nvSpPr>
          <p:cNvPr id="4" name="Pladsholder til slidenummer 3"/>
          <p:cNvSpPr>
            <a:spLocks noGrp="1"/>
          </p:cNvSpPr>
          <p:nvPr>
            <p:ph type="sldNum" sz="quarter" idx="10"/>
          </p:nvPr>
        </p:nvSpPr>
        <p:spPr/>
        <p:txBody>
          <a:bodyPr/>
          <a:lstStyle/>
          <a:p>
            <a:fld id="{2BEF414B-B49A-4E88-913A-0C4CB04BEA13}" type="slidenum">
              <a:rPr lang="da-DK" smtClean="0"/>
              <a:t>3</a:t>
            </a:fld>
            <a:endParaRPr lang="da-DK"/>
          </a:p>
        </p:txBody>
      </p:sp>
    </p:spTree>
    <p:extLst>
      <p:ext uri="{BB962C8B-B14F-4D97-AF65-F5344CB8AC3E}">
        <p14:creationId xmlns:p14="http://schemas.microsoft.com/office/powerpoint/2010/main" val="182419452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slidebillede 1"/>
          <p:cNvSpPr>
            <a:spLocks noGrp="1" noRot="1" noChangeAspect="1"/>
          </p:cNvSpPr>
          <p:nvPr>
            <p:ph type="sldImg"/>
          </p:nvPr>
        </p:nvSpPr>
        <p:spPr/>
      </p:sp>
      <p:sp>
        <p:nvSpPr>
          <p:cNvPr id="3" name="Pladsholder til noter 2"/>
          <p:cNvSpPr>
            <a:spLocks noGrp="1"/>
          </p:cNvSpPr>
          <p:nvPr>
            <p:ph type="body" idx="1"/>
          </p:nvPr>
        </p:nvSpPr>
        <p:spPr/>
        <p:txBody>
          <a:bodyPr/>
          <a:lstStyle/>
          <a:p>
            <a:r>
              <a:rPr lang="da-DK" smtClean="0"/>
              <a:t>Læg</a:t>
            </a:r>
            <a:r>
              <a:rPr lang="da-DK" baseline="0" smtClean="0"/>
              <a:t> mærke til at kurven er ”underlige” for R&lt;3kpc. Det skyldes muligvis, at antagelsen om at v</a:t>
            </a:r>
            <a:r>
              <a:rPr lang="da-DK" baseline="-25000" smtClean="0"/>
              <a:t>r, max</a:t>
            </a:r>
            <a:r>
              <a:rPr lang="da-DK" baseline="0" smtClean="0"/>
              <a:t> ikke afhænger af V(R) ikke passer. (Vi antog jo i teorien at V er konstant og at vi kun skulle minimere R for at finde største relative radialhastighed.) En anden og mere væsentlig grund er, at der er andre bidrag til rotationskurven end bare brintskyer.</a:t>
            </a:r>
            <a:endParaRPr lang="da-DK" baseline="-25000"/>
          </a:p>
        </p:txBody>
      </p:sp>
      <p:sp>
        <p:nvSpPr>
          <p:cNvPr id="4" name="Pladsholder til slidenummer 3"/>
          <p:cNvSpPr>
            <a:spLocks noGrp="1"/>
          </p:cNvSpPr>
          <p:nvPr>
            <p:ph type="sldNum" sz="quarter" idx="10"/>
          </p:nvPr>
        </p:nvSpPr>
        <p:spPr/>
        <p:txBody>
          <a:bodyPr/>
          <a:lstStyle/>
          <a:p>
            <a:fld id="{2BEF414B-B49A-4E88-913A-0C4CB04BEA13}" type="slidenum">
              <a:rPr lang="da-DK" smtClean="0"/>
              <a:t>33</a:t>
            </a:fld>
            <a:endParaRPr lang="da-DK"/>
          </a:p>
        </p:txBody>
      </p:sp>
    </p:spTree>
    <p:extLst>
      <p:ext uri="{BB962C8B-B14F-4D97-AF65-F5344CB8AC3E}">
        <p14:creationId xmlns:p14="http://schemas.microsoft.com/office/powerpoint/2010/main" val="310324233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slidebillede 1"/>
          <p:cNvSpPr>
            <a:spLocks noGrp="1" noRot="1" noChangeAspect="1"/>
          </p:cNvSpPr>
          <p:nvPr>
            <p:ph type="sldImg"/>
          </p:nvPr>
        </p:nvSpPr>
        <p:spPr/>
      </p:sp>
      <p:sp>
        <p:nvSpPr>
          <p:cNvPr id="3" name="Pladsholder til noter 2"/>
          <p:cNvSpPr>
            <a:spLocks noGrp="1"/>
          </p:cNvSpPr>
          <p:nvPr>
            <p:ph type="body" idx="1"/>
          </p:nvPr>
        </p:nvSpPr>
        <p:spPr/>
        <p:txBody>
          <a:bodyPr/>
          <a:lstStyle/>
          <a:p>
            <a:endParaRPr lang="da-DK"/>
          </a:p>
        </p:txBody>
      </p:sp>
      <p:sp>
        <p:nvSpPr>
          <p:cNvPr id="4" name="Pladsholder til slidenummer 3"/>
          <p:cNvSpPr>
            <a:spLocks noGrp="1"/>
          </p:cNvSpPr>
          <p:nvPr>
            <p:ph type="sldNum" sz="quarter" idx="10"/>
          </p:nvPr>
        </p:nvSpPr>
        <p:spPr/>
        <p:txBody>
          <a:bodyPr/>
          <a:lstStyle/>
          <a:p>
            <a:fld id="{2BEF414B-B49A-4E88-913A-0C4CB04BEA13}" type="slidenum">
              <a:rPr lang="da-DK" smtClean="0"/>
              <a:t>35</a:t>
            </a:fld>
            <a:endParaRPr lang="da-DK"/>
          </a:p>
        </p:txBody>
      </p:sp>
    </p:spTree>
    <p:extLst>
      <p:ext uri="{BB962C8B-B14F-4D97-AF65-F5344CB8AC3E}">
        <p14:creationId xmlns:p14="http://schemas.microsoft.com/office/powerpoint/2010/main" val="325887921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slidebillede 1"/>
          <p:cNvSpPr>
            <a:spLocks noGrp="1" noRot="1" noChangeAspect="1"/>
          </p:cNvSpPr>
          <p:nvPr>
            <p:ph type="sldImg"/>
          </p:nvPr>
        </p:nvSpPr>
        <p:spPr/>
      </p:sp>
      <p:sp>
        <p:nvSpPr>
          <p:cNvPr id="3" name="Pladsholder til noter 2"/>
          <p:cNvSpPr>
            <a:spLocks noGrp="1"/>
          </p:cNvSpPr>
          <p:nvPr>
            <p:ph type="body" idx="1"/>
          </p:nvPr>
        </p:nvSpPr>
        <p:spPr/>
        <p:txBody>
          <a:bodyPr/>
          <a:lstStyle/>
          <a:p>
            <a:r>
              <a:rPr lang="da-DK" smtClean="0"/>
              <a:t>Se ”Astronnomiske observationer</a:t>
            </a:r>
            <a:r>
              <a:rPr lang="da-DK" baseline="0" smtClean="0"/>
              <a:t> og eksperimenter” for øvelsesvejledning.</a:t>
            </a:r>
          </a:p>
          <a:p>
            <a:r>
              <a:rPr lang="da-DK" baseline="0" smtClean="0"/>
              <a:t>Perfekt fit: y=x og forklaringsgrad=1.</a:t>
            </a:r>
          </a:p>
          <a:p>
            <a:r>
              <a:rPr lang="da-DK" baseline="0" smtClean="0"/>
              <a:t>Passer periode og fase mens Radius ikke passer forbliver forklaringsgraden på 1 mens hældningstallet afviger fra 1. (Del dit fit for R med hældningstallet.)</a:t>
            </a:r>
          </a:p>
          <a:p>
            <a:r>
              <a:rPr lang="da-DK" baseline="0" smtClean="0"/>
              <a:t>Passer periode og radius mens nulfase ikke passer, så fås ellipseudsnit som graf.</a:t>
            </a:r>
          </a:p>
          <a:p>
            <a:r>
              <a:rPr lang="da-DK" baseline="0" smtClean="0"/>
              <a:t>Hvis periode ikke passer, sker der højst mystiske ting med Lissajousfiguren.</a:t>
            </a:r>
          </a:p>
          <a:p>
            <a:endParaRPr lang="da-DK"/>
          </a:p>
        </p:txBody>
      </p:sp>
      <p:sp>
        <p:nvSpPr>
          <p:cNvPr id="4" name="Pladsholder til slidenummer 3"/>
          <p:cNvSpPr>
            <a:spLocks noGrp="1"/>
          </p:cNvSpPr>
          <p:nvPr>
            <p:ph type="sldNum" sz="quarter" idx="10"/>
          </p:nvPr>
        </p:nvSpPr>
        <p:spPr/>
        <p:txBody>
          <a:bodyPr/>
          <a:lstStyle/>
          <a:p>
            <a:fld id="{2BEF414B-B49A-4E88-913A-0C4CB04BEA13}" type="slidenum">
              <a:rPr lang="da-DK" smtClean="0"/>
              <a:t>36</a:t>
            </a:fld>
            <a:endParaRPr lang="da-DK"/>
          </a:p>
        </p:txBody>
      </p:sp>
    </p:spTree>
    <p:extLst>
      <p:ext uri="{BB962C8B-B14F-4D97-AF65-F5344CB8AC3E}">
        <p14:creationId xmlns:p14="http://schemas.microsoft.com/office/powerpoint/2010/main" val="18123123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slidebillede 1"/>
          <p:cNvSpPr>
            <a:spLocks noGrp="1" noRot="1" noChangeAspect="1"/>
          </p:cNvSpPr>
          <p:nvPr>
            <p:ph type="sldImg"/>
          </p:nvPr>
        </p:nvSpPr>
        <p:spPr/>
      </p:sp>
      <p:sp>
        <p:nvSpPr>
          <p:cNvPr id="3" name="Pladsholder til noter 2"/>
          <p:cNvSpPr>
            <a:spLocks noGrp="1"/>
          </p:cNvSpPr>
          <p:nvPr>
            <p:ph type="body" idx="1"/>
          </p:nvPr>
        </p:nvSpPr>
        <p:spPr/>
        <p:txBody>
          <a:bodyPr/>
          <a:lstStyle/>
          <a:p>
            <a:r>
              <a:rPr lang="da-DK" smtClean="0"/>
              <a:t>8” kikkert med Tyskerophæng. Pris i dag ca. 17000,-.</a:t>
            </a:r>
          </a:p>
          <a:p>
            <a:r>
              <a:rPr lang="da-DK" smtClean="0"/>
              <a:t>127mm Maksukov kikkert. Pris.</a:t>
            </a:r>
            <a:r>
              <a:rPr lang="da-DK" baseline="0" smtClean="0"/>
              <a:t> 5</a:t>
            </a:r>
            <a:r>
              <a:rPr lang="da-DK" smtClean="0"/>
              <a:t>000,-.</a:t>
            </a:r>
            <a:endParaRPr lang="da-DK"/>
          </a:p>
        </p:txBody>
      </p:sp>
      <p:sp>
        <p:nvSpPr>
          <p:cNvPr id="4" name="Pladsholder til slidenummer 3"/>
          <p:cNvSpPr>
            <a:spLocks noGrp="1"/>
          </p:cNvSpPr>
          <p:nvPr>
            <p:ph type="sldNum" sz="quarter" idx="10"/>
          </p:nvPr>
        </p:nvSpPr>
        <p:spPr/>
        <p:txBody>
          <a:bodyPr/>
          <a:lstStyle/>
          <a:p>
            <a:fld id="{2BEF414B-B49A-4E88-913A-0C4CB04BEA13}" type="slidenum">
              <a:rPr lang="da-DK" smtClean="0"/>
              <a:t>39</a:t>
            </a:fld>
            <a:endParaRPr lang="da-DK"/>
          </a:p>
        </p:txBody>
      </p:sp>
    </p:spTree>
    <p:extLst>
      <p:ext uri="{BB962C8B-B14F-4D97-AF65-F5344CB8AC3E}">
        <p14:creationId xmlns:p14="http://schemas.microsoft.com/office/powerpoint/2010/main" val="387033165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slidebillede 1"/>
          <p:cNvSpPr>
            <a:spLocks noGrp="1" noRot="1" noChangeAspect="1"/>
          </p:cNvSpPr>
          <p:nvPr>
            <p:ph type="sldImg"/>
          </p:nvPr>
        </p:nvSpPr>
        <p:spPr/>
      </p:sp>
      <p:sp>
        <p:nvSpPr>
          <p:cNvPr id="3" name="Pladsholder til noter 2"/>
          <p:cNvSpPr>
            <a:spLocks noGrp="1"/>
          </p:cNvSpPr>
          <p:nvPr>
            <p:ph type="body" idx="1"/>
          </p:nvPr>
        </p:nvSpPr>
        <p:spPr/>
        <p:txBody>
          <a:bodyPr/>
          <a:lstStyle/>
          <a:p>
            <a:r>
              <a:rPr lang="da-DK" smtClean="0"/>
              <a:t>NEXIMAGE:</a:t>
            </a:r>
            <a:r>
              <a:rPr lang="da-DK" baseline="0" smtClean="0"/>
              <a:t> 2500,-</a:t>
            </a:r>
          </a:p>
          <a:p>
            <a:r>
              <a:rPr lang="da-DK" smtClean="0"/>
              <a:t>http://www.kikkertland.dk/produkter/95-ccd-kamera/490-celestron-neximage-5mp/?gclid=CNLguoT7nskCFQ-3GwodzUkJSQ</a:t>
            </a:r>
          </a:p>
          <a:p>
            <a:endParaRPr lang="da-DK" smtClean="0"/>
          </a:p>
          <a:p>
            <a:r>
              <a:rPr lang="da-DK" smtClean="0"/>
              <a:t>CANON EOS 7D: 6500,-. Totalt</a:t>
            </a:r>
            <a:r>
              <a:rPr lang="da-DK" baseline="0" smtClean="0"/>
              <a:t> overkill. Køb en lille EOS-model. En stor linse er derimod godt til Sol- og måneobservationer.</a:t>
            </a:r>
            <a:endParaRPr lang="da-DK" smtClean="0"/>
          </a:p>
          <a:p>
            <a:r>
              <a:rPr lang="da-DK" smtClean="0"/>
              <a:t>SIGMA DG 150-500mm.</a:t>
            </a:r>
            <a:r>
              <a:rPr lang="da-DK" baseline="0" smtClean="0"/>
              <a:t> (80mm diameter.): 8500,-</a:t>
            </a:r>
            <a:endParaRPr lang="da-DK"/>
          </a:p>
        </p:txBody>
      </p:sp>
      <p:sp>
        <p:nvSpPr>
          <p:cNvPr id="4" name="Pladsholder til slidenummer 3"/>
          <p:cNvSpPr>
            <a:spLocks noGrp="1"/>
          </p:cNvSpPr>
          <p:nvPr>
            <p:ph type="sldNum" sz="quarter" idx="10"/>
          </p:nvPr>
        </p:nvSpPr>
        <p:spPr/>
        <p:txBody>
          <a:bodyPr/>
          <a:lstStyle/>
          <a:p>
            <a:fld id="{2BEF414B-B49A-4E88-913A-0C4CB04BEA13}" type="slidenum">
              <a:rPr lang="da-DK" smtClean="0"/>
              <a:t>40</a:t>
            </a:fld>
            <a:endParaRPr lang="da-DK"/>
          </a:p>
        </p:txBody>
      </p:sp>
    </p:spTree>
    <p:extLst>
      <p:ext uri="{BB962C8B-B14F-4D97-AF65-F5344CB8AC3E}">
        <p14:creationId xmlns:p14="http://schemas.microsoft.com/office/powerpoint/2010/main" val="387306085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slidebillede 1"/>
          <p:cNvSpPr>
            <a:spLocks noGrp="1" noRot="1" noChangeAspect="1"/>
          </p:cNvSpPr>
          <p:nvPr>
            <p:ph type="sldImg"/>
          </p:nvPr>
        </p:nvSpPr>
        <p:spPr/>
      </p:sp>
      <p:sp>
        <p:nvSpPr>
          <p:cNvPr id="3" name="Pladsholder til noter 2"/>
          <p:cNvSpPr>
            <a:spLocks noGrp="1"/>
          </p:cNvSpPr>
          <p:nvPr>
            <p:ph type="body" idx="1"/>
          </p:nvPr>
        </p:nvSpPr>
        <p:spPr/>
        <p:txBody>
          <a:bodyPr/>
          <a:lstStyle/>
          <a:p>
            <a:r>
              <a:rPr lang="da-DK" smtClean="0"/>
              <a:t>Blæser hos Euro-gym</a:t>
            </a:r>
          </a:p>
          <a:p>
            <a:r>
              <a:rPr lang="da-DK" smtClean="0"/>
              <a:t>Kuppel + spejl hos Cosmodome Australia</a:t>
            </a:r>
            <a:endParaRPr lang="da-DK"/>
          </a:p>
        </p:txBody>
      </p:sp>
      <p:sp>
        <p:nvSpPr>
          <p:cNvPr id="4" name="Pladsholder til slidenummer 3"/>
          <p:cNvSpPr>
            <a:spLocks noGrp="1"/>
          </p:cNvSpPr>
          <p:nvPr>
            <p:ph type="sldNum" sz="quarter" idx="10"/>
          </p:nvPr>
        </p:nvSpPr>
        <p:spPr/>
        <p:txBody>
          <a:bodyPr/>
          <a:lstStyle/>
          <a:p>
            <a:fld id="{2BEF414B-B49A-4E88-913A-0C4CB04BEA13}" type="slidenum">
              <a:rPr lang="da-DK" smtClean="0"/>
              <a:t>44</a:t>
            </a:fld>
            <a:endParaRPr lang="da-DK"/>
          </a:p>
        </p:txBody>
      </p:sp>
    </p:spTree>
    <p:extLst>
      <p:ext uri="{BB962C8B-B14F-4D97-AF65-F5344CB8AC3E}">
        <p14:creationId xmlns:p14="http://schemas.microsoft.com/office/powerpoint/2010/main" val="7455795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slidebillede 1"/>
          <p:cNvSpPr>
            <a:spLocks noGrp="1" noRot="1" noChangeAspect="1"/>
          </p:cNvSpPr>
          <p:nvPr>
            <p:ph type="sldImg"/>
          </p:nvPr>
        </p:nvSpPr>
        <p:spPr/>
      </p:sp>
      <p:sp>
        <p:nvSpPr>
          <p:cNvPr id="3" name="Pladsholder til noter 2"/>
          <p:cNvSpPr>
            <a:spLocks noGrp="1"/>
          </p:cNvSpPr>
          <p:nvPr>
            <p:ph type="body" idx="1"/>
          </p:nvPr>
        </p:nvSpPr>
        <p:spPr/>
        <p:txBody>
          <a:bodyPr/>
          <a:lstStyle/>
          <a:p>
            <a:r>
              <a:rPr lang="da-DK" smtClean="0"/>
              <a:t>Næste år får vi en 4K-projektor,</a:t>
            </a:r>
            <a:r>
              <a:rPr lang="da-DK" baseline="0" smtClean="0"/>
              <a:t> som har 4 gange så mange pixler som HD-projektoren.</a:t>
            </a:r>
            <a:endParaRPr lang="da-DK"/>
          </a:p>
        </p:txBody>
      </p:sp>
      <p:sp>
        <p:nvSpPr>
          <p:cNvPr id="4" name="Pladsholder til slidenummer 3"/>
          <p:cNvSpPr>
            <a:spLocks noGrp="1"/>
          </p:cNvSpPr>
          <p:nvPr>
            <p:ph type="sldNum" sz="quarter" idx="10"/>
          </p:nvPr>
        </p:nvSpPr>
        <p:spPr/>
        <p:txBody>
          <a:bodyPr/>
          <a:lstStyle/>
          <a:p>
            <a:fld id="{2BEF414B-B49A-4E88-913A-0C4CB04BEA13}" type="slidenum">
              <a:rPr lang="da-DK" smtClean="0"/>
              <a:t>45</a:t>
            </a:fld>
            <a:endParaRPr lang="da-DK"/>
          </a:p>
        </p:txBody>
      </p:sp>
    </p:spTree>
    <p:extLst>
      <p:ext uri="{BB962C8B-B14F-4D97-AF65-F5344CB8AC3E}">
        <p14:creationId xmlns:p14="http://schemas.microsoft.com/office/powerpoint/2010/main" val="394703968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slidebillede 1"/>
          <p:cNvSpPr>
            <a:spLocks noGrp="1" noRot="1" noChangeAspect="1"/>
          </p:cNvSpPr>
          <p:nvPr>
            <p:ph type="sldImg"/>
          </p:nvPr>
        </p:nvSpPr>
        <p:spPr/>
      </p:sp>
      <p:sp>
        <p:nvSpPr>
          <p:cNvPr id="3" name="Pladsholder til noter 2"/>
          <p:cNvSpPr>
            <a:spLocks noGrp="1"/>
          </p:cNvSpPr>
          <p:nvPr>
            <p:ph type="body" idx="1"/>
          </p:nvPr>
        </p:nvSpPr>
        <p:spPr/>
        <p:txBody>
          <a:bodyPr/>
          <a:lstStyle/>
          <a:p>
            <a:r>
              <a:rPr lang="da-DK" smtClean="0"/>
              <a:t>Man skal som</a:t>
            </a:r>
            <a:r>
              <a:rPr lang="da-DK" baseline="0" smtClean="0"/>
              <a:t> astronomilærer være klar til at modtage elever, der ”kun” kan matematik C – men man skal også være klar til at tilpasse undervisningen, hvis holdet består af Fysik A/B-, Mat A/B-elever.</a:t>
            </a:r>
          </a:p>
          <a:p>
            <a:r>
              <a:rPr lang="da-DK" baseline="0" smtClean="0"/>
              <a:t>Man slipper ikke for at skulle arbejde med billeder samt analyse/fortolkning af disse.</a:t>
            </a:r>
            <a:endParaRPr lang="da-DK"/>
          </a:p>
        </p:txBody>
      </p:sp>
      <p:sp>
        <p:nvSpPr>
          <p:cNvPr id="4" name="Pladsholder til slidenummer 3"/>
          <p:cNvSpPr>
            <a:spLocks noGrp="1"/>
          </p:cNvSpPr>
          <p:nvPr>
            <p:ph type="sldNum" sz="quarter" idx="10"/>
          </p:nvPr>
        </p:nvSpPr>
        <p:spPr/>
        <p:txBody>
          <a:bodyPr/>
          <a:lstStyle/>
          <a:p>
            <a:fld id="{2BEF414B-B49A-4E88-913A-0C4CB04BEA13}" type="slidenum">
              <a:rPr lang="da-DK" smtClean="0"/>
              <a:t>6</a:t>
            </a:fld>
            <a:endParaRPr lang="da-DK"/>
          </a:p>
        </p:txBody>
      </p:sp>
    </p:spTree>
    <p:extLst>
      <p:ext uri="{BB962C8B-B14F-4D97-AF65-F5344CB8AC3E}">
        <p14:creationId xmlns:p14="http://schemas.microsoft.com/office/powerpoint/2010/main" val="307804055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slidebillede 1"/>
          <p:cNvSpPr>
            <a:spLocks noGrp="1" noRot="1" noChangeAspect="1"/>
          </p:cNvSpPr>
          <p:nvPr>
            <p:ph type="sldImg"/>
          </p:nvPr>
        </p:nvSpPr>
        <p:spPr/>
      </p:sp>
      <p:sp>
        <p:nvSpPr>
          <p:cNvPr id="3" name="Pladsholder til noter 2"/>
          <p:cNvSpPr>
            <a:spLocks noGrp="1"/>
          </p:cNvSpPr>
          <p:nvPr>
            <p:ph type="body" idx="1"/>
          </p:nvPr>
        </p:nvSpPr>
        <p:spPr/>
        <p:txBody>
          <a:bodyPr/>
          <a:lstStyle/>
          <a:p>
            <a:r>
              <a:rPr lang="da-DK" smtClean="0"/>
              <a:t>Vejledning til brug</a:t>
            </a:r>
            <a:r>
              <a:rPr lang="da-DK" baseline="0" smtClean="0"/>
              <a:t> af programmet er lagt i Lectio.</a:t>
            </a:r>
          </a:p>
          <a:p>
            <a:r>
              <a:rPr lang="da-DK" baseline="0" smtClean="0"/>
              <a:t>NB: Husk, at der er problemer, når Java opdateres. Der kan være problemer med hukommelse ved store billeder.</a:t>
            </a:r>
          </a:p>
          <a:p>
            <a:r>
              <a:rPr lang="da-DK" baseline="0" smtClean="0"/>
              <a:t>"C:\Program Files (x86)\Java\jre1.8.0_66\bin\javaw.exe" -mx1280m -jar -Dfile.encoding=UTF-8 "C:\Program Files (x86)\SalsaJ\SalsaJ.jar”</a:t>
            </a:r>
          </a:p>
          <a:p>
            <a:r>
              <a:rPr lang="da-DK" baseline="0" smtClean="0"/>
              <a:t>Hvis man kun bruger små billeder duer stien: "C:\Program Files (x86)\SalsaJ\SalsaJ.jar"</a:t>
            </a:r>
          </a:p>
        </p:txBody>
      </p:sp>
      <p:sp>
        <p:nvSpPr>
          <p:cNvPr id="4" name="Pladsholder til slidenummer 3"/>
          <p:cNvSpPr>
            <a:spLocks noGrp="1"/>
          </p:cNvSpPr>
          <p:nvPr>
            <p:ph type="sldNum" sz="quarter" idx="10"/>
          </p:nvPr>
        </p:nvSpPr>
        <p:spPr/>
        <p:txBody>
          <a:bodyPr/>
          <a:lstStyle/>
          <a:p>
            <a:fld id="{2BEF414B-B49A-4E88-913A-0C4CB04BEA13}" type="slidenum">
              <a:rPr lang="da-DK" smtClean="0"/>
              <a:t>8</a:t>
            </a:fld>
            <a:endParaRPr lang="da-DK"/>
          </a:p>
        </p:txBody>
      </p:sp>
    </p:spTree>
    <p:extLst>
      <p:ext uri="{BB962C8B-B14F-4D97-AF65-F5344CB8AC3E}">
        <p14:creationId xmlns:p14="http://schemas.microsoft.com/office/powerpoint/2010/main" val="406102508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slidebillede 1"/>
          <p:cNvSpPr>
            <a:spLocks noGrp="1" noRot="1" noChangeAspect="1"/>
          </p:cNvSpPr>
          <p:nvPr>
            <p:ph type="sldImg"/>
          </p:nvPr>
        </p:nvSpPr>
        <p:spPr/>
      </p:sp>
      <p:sp>
        <p:nvSpPr>
          <p:cNvPr id="3" name="Pladsholder til noter 2"/>
          <p:cNvSpPr>
            <a:spLocks noGrp="1"/>
          </p:cNvSpPr>
          <p:nvPr>
            <p:ph type="body" idx="1"/>
          </p:nvPr>
        </p:nvSpPr>
        <p:spPr/>
        <p:txBody>
          <a:bodyPr/>
          <a:lstStyle/>
          <a:p>
            <a:r>
              <a:rPr lang="da-DK" smtClean="0"/>
              <a:t>Husk at sige nej til Crap-ware, når Java</a:t>
            </a:r>
            <a:r>
              <a:rPr lang="da-DK" baseline="0" smtClean="0"/>
              <a:t> installeres.</a:t>
            </a:r>
          </a:p>
          <a:p>
            <a:r>
              <a:rPr lang="da-DK" baseline="0" smtClean="0"/>
              <a:t>Læg mærke til at stien til Java ændres, hver gang man laver en opdatering – dvs. man skal manuelt ind og rette i stien.</a:t>
            </a:r>
            <a:endParaRPr lang="da-DK"/>
          </a:p>
        </p:txBody>
      </p:sp>
      <p:sp>
        <p:nvSpPr>
          <p:cNvPr id="4" name="Pladsholder til slidenummer 3"/>
          <p:cNvSpPr>
            <a:spLocks noGrp="1"/>
          </p:cNvSpPr>
          <p:nvPr>
            <p:ph type="sldNum" sz="quarter" idx="10"/>
          </p:nvPr>
        </p:nvSpPr>
        <p:spPr/>
        <p:txBody>
          <a:bodyPr/>
          <a:lstStyle/>
          <a:p>
            <a:fld id="{2BEF414B-B49A-4E88-913A-0C4CB04BEA13}" type="slidenum">
              <a:rPr lang="da-DK" smtClean="0"/>
              <a:t>9</a:t>
            </a:fld>
            <a:endParaRPr lang="da-DK"/>
          </a:p>
        </p:txBody>
      </p:sp>
    </p:spTree>
    <p:extLst>
      <p:ext uri="{BB962C8B-B14F-4D97-AF65-F5344CB8AC3E}">
        <p14:creationId xmlns:p14="http://schemas.microsoft.com/office/powerpoint/2010/main" val="340058267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slidebillede 1"/>
          <p:cNvSpPr>
            <a:spLocks noGrp="1" noRot="1" noChangeAspect="1"/>
          </p:cNvSpPr>
          <p:nvPr>
            <p:ph type="sldImg"/>
          </p:nvPr>
        </p:nvSpPr>
        <p:spPr/>
      </p:sp>
      <p:sp>
        <p:nvSpPr>
          <p:cNvPr id="3" name="Pladsholder til noter 2"/>
          <p:cNvSpPr>
            <a:spLocks noGrp="1"/>
          </p:cNvSpPr>
          <p:nvPr>
            <p:ph type="body" idx="1"/>
          </p:nvPr>
        </p:nvSpPr>
        <p:spPr/>
        <p:txBody>
          <a:bodyPr/>
          <a:lstStyle/>
          <a:p>
            <a:r>
              <a:rPr lang="da-DK" smtClean="0"/>
              <a:t>Øvelserne er anvendelige i starten af forløbet i astronomi, hvor de fleste nok behandler Solsystemet. </a:t>
            </a:r>
          </a:p>
          <a:p>
            <a:r>
              <a:rPr lang="da-DK" smtClean="0"/>
              <a:t>EGG =</a:t>
            </a:r>
            <a:r>
              <a:rPr lang="da-DK" baseline="0" smtClean="0"/>
              <a:t> Evaporating Gaseous Globule. Et sted hvor et solsystem bliver dannet.</a:t>
            </a:r>
          </a:p>
          <a:p>
            <a:r>
              <a:rPr lang="da-DK" baseline="0" smtClean="0">
                <a:latin typeface="Times New Roman" panose="02020603050405020304" pitchFamily="18" charset="0"/>
                <a:cs typeface="Times New Roman" panose="02020603050405020304" pitchFamily="18" charset="0"/>
              </a:rPr>
              <a:t>β Pictorius er interessant, fordi den er en af de første stjerner, hvor der blev opdaget en protoplanetarisk skive.</a:t>
            </a:r>
            <a:endParaRPr lang="da-DK"/>
          </a:p>
        </p:txBody>
      </p:sp>
      <p:sp>
        <p:nvSpPr>
          <p:cNvPr id="4" name="Pladsholder til slidenummer 3"/>
          <p:cNvSpPr>
            <a:spLocks noGrp="1"/>
          </p:cNvSpPr>
          <p:nvPr>
            <p:ph type="sldNum" sz="quarter" idx="10"/>
          </p:nvPr>
        </p:nvSpPr>
        <p:spPr/>
        <p:txBody>
          <a:bodyPr/>
          <a:lstStyle/>
          <a:p>
            <a:fld id="{2BEF414B-B49A-4E88-913A-0C4CB04BEA13}" type="slidenum">
              <a:rPr lang="da-DK" smtClean="0"/>
              <a:t>11</a:t>
            </a:fld>
            <a:endParaRPr lang="da-DK"/>
          </a:p>
        </p:txBody>
      </p:sp>
    </p:spTree>
    <p:extLst>
      <p:ext uri="{BB962C8B-B14F-4D97-AF65-F5344CB8AC3E}">
        <p14:creationId xmlns:p14="http://schemas.microsoft.com/office/powerpoint/2010/main" val="104334496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slidebillede 1"/>
          <p:cNvSpPr>
            <a:spLocks noGrp="1" noRot="1" noChangeAspect="1"/>
          </p:cNvSpPr>
          <p:nvPr>
            <p:ph type="sldImg"/>
          </p:nvPr>
        </p:nvSpPr>
        <p:spPr/>
      </p:sp>
      <p:sp>
        <p:nvSpPr>
          <p:cNvPr id="3" name="Pladsholder til noter 2"/>
          <p:cNvSpPr>
            <a:spLocks noGrp="1"/>
          </p:cNvSpPr>
          <p:nvPr>
            <p:ph type="body" idx="1"/>
          </p:nvPr>
        </p:nvSpPr>
        <p:spPr/>
        <p:txBody>
          <a:bodyPr/>
          <a:lstStyle/>
          <a:p>
            <a:r>
              <a:rPr lang="da-DK" smtClean="0"/>
              <a:t>Også her er en øvelsesvejledning i Lectio eller på astro-gym.dk.</a:t>
            </a:r>
          </a:p>
          <a:p>
            <a:r>
              <a:rPr lang="da-DK" smtClean="0"/>
              <a:t>HUSK at man vha Aladin kan hente kalibrerede størrelsesklasser.</a:t>
            </a:r>
            <a:endParaRPr lang="da-DK"/>
          </a:p>
        </p:txBody>
      </p:sp>
      <p:sp>
        <p:nvSpPr>
          <p:cNvPr id="4" name="Pladsholder til slidenummer 3"/>
          <p:cNvSpPr>
            <a:spLocks noGrp="1"/>
          </p:cNvSpPr>
          <p:nvPr>
            <p:ph type="sldNum" sz="quarter" idx="10"/>
          </p:nvPr>
        </p:nvSpPr>
        <p:spPr/>
        <p:txBody>
          <a:bodyPr/>
          <a:lstStyle/>
          <a:p>
            <a:fld id="{2BEF414B-B49A-4E88-913A-0C4CB04BEA13}" type="slidenum">
              <a:rPr lang="da-DK" smtClean="0"/>
              <a:t>12</a:t>
            </a:fld>
            <a:endParaRPr lang="da-DK"/>
          </a:p>
        </p:txBody>
      </p:sp>
    </p:spTree>
    <p:extLst>
      <p:ext uri="{BB962C8B-B14F-4D97-AF65-F5344CB8AC3E}">
        <p14:creationId xmlns:p14="http://schemas.microsoft.com/office/powerpoint/2010/main" val="233836104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slidebillede 1"/>
          <p:cNvSpPr>
            <a:spLocks noGrp="1" noRot="1" noChangeAspect="1"/>
          </p:cNvSpPr>
          <p:nvPr>
            <p:ph type="sldImg"/>
          </p:nvPr>
        </p:nvSpPr>
        <p:spPr/>
      </p:sp>
      <p:sp>
        <p:nvSpPr>
          <p:cNvPr id="3" name="Pladsholder til noter 2"/>
          <p:cNvSpPr>
            <a:spLocks noGrp="1"/>
          </p:cNvSpPr>
          <p:nvPr>
            <p:ph type="body" idx="1"/>
          </p:nvPr>
        </p:nvSpPr>
        <p:spPr/>
        <p:txBody>
          <a:bodyPr/>
          <a:lstStyle/>
          <a:p>
            <a:r>
              <a:rPr lang="da-DK" smtClean="0"/>
              <a:t>Det er vigtigt at samme gruppe kigger på begge</a:t>
            </a:r>
            <a:r>
              <a:rPr lang="da-DK" baseline="0" smtClean="0"/>
              <a:t> kvadranter, så sorteringen af størrelsesklasser passer. De skal have kendskab til Indeks-kommandoen i Excel.</a:t>
            </a:r>
          </a:p>
          <a:p>
            <a:r>
              <a:rPr lang="da-DK" baseline="0" smtClean="0"/>
              <a:t>Har man en elev, der vil skrive SRP i fysik, så kunne denne opgave måske være velegnet?</a:t>
            </a:r>
            <a:endParaRPr lang="da-DK"/>
          </a:p>
        </p:txBody>
      </p:sp>
      <p:sp>
        <p:nvSpPr>
          <p:cNvPr id="4" name="Pladsholder til slidenummer 3"/>
          <p:cNvSpPr>
            <a:spLocks noGrp="1"/>
          </p:cNvSpPr>
          <p:nvPr>
            <p:ph type="sldNum" sz="quarter" idx="10"/>
          </p:nvPr>
        </p:nvSpPr>
        <p:spPr/>
        <p:txBody>
          <a:bodyPr/>
          <a:lstStyle/>
          <a:p>
            <a:fld id="{2BEF414B-B49A-4E88-913A-0C4CB04BEA13}" type="slidenum">
              <a:rPr lang="da-DK" smtClean="0"/>
              <a:t>13</a:t>
            </a:fld>
            <a:endParaRPr lang="da-DK"/>
          </a:p>
        </p:txBody>
      </p:sp>
    </p:spTree>
    <p:extLst>
      <p:ext uri="{BB962C8B-B14F-4D97-AF65-F5344CB8AC3E}">
        <p14:creationId xmlns:p14="http://schemas.microsoft.com/office/powerpoint/2010/main" val="112655067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slidebillede 1"/>
          <p:cNvSpPr>
            <a:spLocks noGrp="1" noRot="1" noChangeAspect="1"/>
          </p:cNvSpPr>
          <p:nvPr>
            <p:ph type="sldImg"/>
          </p:nvPr>
        </p:nvSpPr>
        <p:spPr/>
      </p:sp>
      <p:sp>
        <p:nvSpPr>
          <p:cNvPr id="3" name="Pladsholder til not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a-DK" smtClean="0"/>
              <a:t>På </a:t>
            </a:r>
            <a:r>
              <a:rPr lang="da-DK" smtClean="0">
                <a:hlinkClick r:id="rId3"/>
              </a:rPr>
              <a:t>www.astro-gym.dk</a:t>
            </a:r>
            <a:r>
              <a:rPr lang="da-DK" smtClean="0"/>
              <a:t> ligger nogle flere øvelser, som man kan bruge.</a:t>
            </a:r>
          </a:p>
          <a:p>
            <a:endParaRPr lang="da-DK"/>
          </a:p>
        </p:txBody>
      </p:sp>
      <p:sp>
        <p:nvSpPr>
          <p:cNvPr id="4" name="Pladsholder til slidenummer 3"/>
          <p:cNvSpPr>
            <a:spLocks noGrp="1"/>
          </p:cNvSpPr>
          <p:nvPr>
            <p:ph type="sldNum" sz="quarter" idx="10"/>
          </p:nvPr>
        </p:nvSpPr>
        <p:spPr/>
        <p:txBody>
          <a:bodyPr/>
          <a:lstStyle/>
          <a:p>
            <a:fld id="{2BEF414B-B49A-4E88-913A-0C4CB04BEA13}" type="slidenum">
              <a:rPr lang="da-DK" smtClean="0"/>
              <a:t>14</a:t>
            </a:fld>
            <a:endParaRPr lang="da-DK"/>
          </a:p>
        </p:txBody>
      </p:sp>
    </p:spTree>
    <p:extLst>
      <p:ext uri="{BB962C8B-B14F-4D97-AF65-F5344CB8AC3E}">
        <p14:creationId xmlns:p14="http://schemas.microsoft.com/office/powerpoint/2010/main" val="31639722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elslide">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1097280" y="758952"/>
            <a:ext cx="10058400" cy="3566160"/>
          </a:xfrm>
        </p:spPr>
        <p:txBody>
          <a:bodyPr anchor="b">
            <a:normAutofit/>
          </a:bodyPr>
          <a:lstStyle>
            <a:lvl1pPr algn="l">
              <a:lnSpc>
                <a:spcPct val="85000"/>
              </a:lnSpc>
              <a:defRPr sz="8000" spc="-50" baseline="0">
                <a:solidFill>
                  <a:schemeClr val="tx1">
                    <a:lumMod val="85000"/>
                    <a:lumOff val="15000"/>
                  </a:schemeClr>
                </a:solidFill>
              </a:defRPr>
            </a:lvl1pPr>
          </a:lstStyle>
          <a:p>
            <a:r>
              <a:rPr lang="da-DK" smtClean="0"/>
              <a:t>Klik for at redigere i master</a:t>
            </a:r>
            <a:endParaRPr lang="en-US" dirty="0"/>
          </a:p>
        </p:txBody>
      </p:sp>
      <p:sp>
        <p:nvSpPr>
          <p:cNvPr id="3" name="Subtitle 2"/>
          <p:cNvSpPr>
            <a:spLocks noGrp="1"/>
          </p:cNvSpPr>
          <p:nvPr>
            <p:ph type="subTitle" idx="1"/>
          </p:nvPr>
        </p:nvSpPr>
        <p:spPr>
          <a:xfrm>
            <a:off x="1100051" y="4455620"/>
            <a:ext cx="10058400" cy="1143000"/>
          </a:xfrm>
        </p:spPr>
        <p:txBody>
          <a:bodyPr lIns="91440" rIns="91440">
            <a:normAutofit/>
          </a:bodyPr>
          <a:lstStyle>
            <a:lvl1pPr marL="0" indent="0" algn="l">
              <a:buNone/>
              <a:defRPr sz="2400" cap="all" spc="200" baseline="0">
                <a:solidFill>
                  <a:schemeClr val="tx2"/>
                </a:solidFill>
                <a:latin typeface="+mj-lt"/>
              </a:defRPr>
            </a:lvl1pPr>
            <a:lvl2pPr marL="457200" indent="0" algn="ctr">
              <a:buNone/>
              <a:defRPr sz="24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da-DK" smtClean="0"/>
              <a:t>Klik for at redigere i master</a:t>
            </a:r>
            <a:endParaRPr lang="en-US" dirty="0"/>
          </a:p>
        </p:txBody>
      </p:sp>
      <p:sp>
        <p:nvSpPr>
          <p:cNvPr id="4" name="Date Placeholder 3"/>
          <p:cNvSpPr>
            <a:spLocks noGrp="1"/>
          </p:cNvSpPr>
          <p:nvPr>
            <p:ph type="dt" sz="half" idx="10"/>
          </p:nvPr>
        </p:nvSpPr>
        <p:spPr/>
        <p:txBody>
          <a:bodyPr/>
          <a:lstStyle/>
          <a:p>
            <a:fld id="{4F484C78-B221-4F51-A4C7-78404871457C}" type="datetimeFigureOut">
              <a:rPr lang="da-DK" smtClean="0"/>
              <a:t>28-11-2017</a:t>
            </a:fld>
            <a:endParaRPr lang="da-DK"/>
          </a:p>
        </p:txBody>
      </p:sp>
      <p:sp>
        <p:nvSpPr>
          <p:cNvPr id="5" name="Footer Placeholder 4"/>
          <p:cNvSpPr>
            <a:spLocks noGrp="1"/>
          </p:cNvSpPr>
          <p:nvPr>
            <p:ph type="ftr" sz="quarter" idx="11"/>
          </p:nvPr>
        </p:nvSpPr>
        <p:spPr/>
        <p:txBody>
          <a:bodyPr/>
          <a:lstStyle/>
          <a:p>
            <a:endParaRPr lang="da-DK"/>
          </a:p>
        </p:txBody>
      </p:sp>
      <p:sp>
        <p:nvSpPr>
          <p:cNvPr id="6" name="Slide Number Placeholder 5"/>
          <p:cNvSpPr>
            <a:spLocks noGrp="1"/>
          </p:cNvSpPr>
          <p:nvPr>
            <p:ph type="sldNum" sz="quarter" idx="12"/>
          </p:nvPr>
        </p:nvSpPr>
        <p:spPr/>
        <p:txBody>
          <a:bodyPr/>
          <a:lstStyle/>
          <a:p>
            <a:fld id="{0F03B8E0-4F84-4481-817A-455AE317A442}" type="slidenum">
              <a:rPr lang="da-DK" smtClean="0"/>
              <a:t>‹nr.›</a:t>
            </a:fld>
            <a:endParaRPr lang="da-DK"/>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3933213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og lodret teks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a-DK" smtClean="0"/>
              <a:t>Klik for at redigere i master</a:t>
            </a:r>
            <a:endParaRPr lang="en-US" dirty="0"/>
          </a:p>
        </p:txBody>
      </p:sp>
      <p:sp>
        <p:nvSpPr>
          <p:cNvPr id="3" name="Vertical Text Placeholder 2"/>
          <p:cNvSpPr>
            <a:spLocks noGrp="1"/>
          </p:cNvSpPr>
          <p:nvPr>
            <p:ph type="body" orient="vert" idx="1"/>
          </p:nvPr>
        </p:nvSpPr>
        <p:spPr/>
        <p:txBody>
          <a:bodyPr vert="eaVert" lIns="45720" tIns="0" rIns="45720" bIns="0"/>
          <a:lstStyle/>
          <a:p>
            <a:pPr lvl="0"/>
            <a:r>
              <a:rPr lang="da-DK" smtClean="0"/>
              <a:t>Klik for at redigere i master</a:t>
            </a:r>
          </a:p>
          <a:p>
            <a:pPr lvl="1"/>
            <a:r>
              <a:rPr lang="da-DK" smtClean="0"/>
              <a:t>Andet niveau</a:t>
            </a:r>
          </a:p>
          <a:p>
            <a:pPr lvl="2"/>
            <a:r>
              <a:rPr lang="da-DK" smtClean="0"/>
              <a:t>Tredje niveau</a:t>
            </a:r>
          </a:p>
          <a:p>
            <a:pPr lvl="3"/>
            <a:r>
              <a:rPr lang="da-DK" smtClean="0"/>
              <a:t>Fjerde niveau</a:t>
            </a:r>
          </a:p>
          <a:p>
            <a:pPr lvl="4"/>
            <a:r>
              <a:rPr lang="da-DK" smtClean="0"/>
              <a:t>Femte niveau</a:t>
            </a:r>
            <a:endParaRPr lang="en-US" dirty="0"/>
          </a:p>
        </p:txBody>
      </p:sp>
      <p:sp>
        <p:nvSpPr>
          <p:cNvPr id="4" name="Date Placeholder 3"/>
          <p:cNvSpPr>
            <a:spLocks noGrp="1"/>
          </p:cNvSpPr>
          <p:nvPr>
            <p:ph type="dt" sz="half" idx="10"/>
          </p:nvPr>
        </p:nvSpPr>
        <p:spPr/>
        <p:txBody>
          <a:bodyPr/>
          <a:lstStyle/>
          <a:p>
            <a:fld id="{4F484C78-B221-4F51-A4C7-78404871457C}" type="datetimeFigureOut">
              <a:rPr lang="da-DK" smtClean="0"/>
              <a:t>28-11-2017</a:t>
            </a:fld>
            <a:endParaRPr lang="da-DK"/>
          </a:p>
        </p:txBody>
      </p:sp>
      <p:sp>
        <p:nvSpPr>
          <p:cNvPr id="5" name="Footer Placeholder 4"/>
          <p:cNvSpPr>
            <a:spLocks noGrp="1"/>
          </p:cNvSpPr>
          <p:nvPr>
            <p:ph type="ftr" sz="quarter" idx="11"/>
          </p:nvPr>
        </p:nvSpPr>
        <p:spPr/>
        <p:txBody>
          <a:bodyPr/>
          <a:lstStyle/>
          <a:p>
            <a:endParaRPr lang="da-DK"/>
          </a:p>
        </p:txBody>
      </p:sp>
      <p:sp>
        <p:nvSpPr>
          <p:cNvPr id="6" name="Slide Number Placeholder 5"/>
          <p:cNvSpPr>
            <a:spLocks noGrp="1"/>
          </p:cNvSpPr>
          <p:nvPr>
            <p:ph type="sldNum" sz="quarter" idx="12"/>
          </p:nvPr>
        </p:nvSpPr>
        <p:spPr/>
        <p:txBody>
          <a:bodyPr/>
          <a:lstStyle/>
          <a:p>
            <a:fld id="{0F03B8E0-4F84-4481-817A-455AE317A442}" type="slidenum">
              <a:rPr lang="da-DK" smtClean="0"/>
              <a:t>‹nr.›</a:t>
            </a:fld>
            <a:endParaRPr lang="da-DK"/>
          </a:p>
        </p:txBody>
      </p:sp>
    </p:spTree>
    <p:extLst>
      <p:ext uri="{BB962C8B-B14F-4D97-AF65-F5344CB8AC3E}">
        <p14:creationId xmlns:p14="http://schemas.microsoft.com/office/powerpoint/2010/main" val="153367173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Lodret titel og tekst">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Vertical Title 1"/>
          <p:cNvSpPr>
            <a:spLocks noGrp="1"/>
          </p:cNvSpPr>
          <p:nvPr>
            <p:ph type="title" orient="vert"/>
          </p:nvPr>
        </p:nvSpPr>
        <p:spPr>
          <a:xfrm>
            <a:off x="8724900" y="414778"/>
            <a:ext cx="2628900" cy="5757421"/>
          </a:xfrm>
        </p:spPr>
        <p:txBody>
          <a:bodyPr vert="eaVert"/>
          <a:lstStyle/>
          <a:p>
            <a:r>
              <a:rPr lang="da-DK" smtClean="0"/>
              <a:t>Klik for at redigere i master</a:t>
            </a:r>
            <a:endParaRPr lang="en-US" dirty="0"/>
          </a:p>
        </p:txBody>
      </p:sp>
      <p:sp>
        <p:nvSpPr>
          <p:cNvPr id="3" name="Vertical Text Placeholder 2"/>
          <p:cNvSpPr>
            <a:spLocks noGrp="1"/>
          </p:cNvSpPr>
          <p:nvPr>
            <p:ph type="body" orient="vert" idx="1"/>
          </p:nvPr>
        </p:nvSpPr>
        <p:spPr>
          <a:xfrm>
            <a:off x="838200" y="414778"/>
            <a:ext cx="7734300" cy="5757422"/>
          </a:xfrm>
        </p:spPr>
        <p:txBody>
          <a:bodyPr vert="eaVert" lIns="45720" tIns="0" rIns="45720" bIns="0"/>
          <a:lstStyle/>
          <a:p>
            <a:pPr lvl="0"/>
            <a:r>
              <a:rPr lang="da-DK" smtClean="0"/>
              <a:t>Klik for at redigere i master</a:t>
            </a:r>
          </a:p>
          <a:p>
            <a:pPr lvl="1"/>
            <a:r>
              <a:rPr lang="da-DK" smtClean="0"/>
              <a:t>Andet niveau</a:t>
            </a:r>
          </a:p>
          <a:p>
            <a:pPr lvl="2"/>
            <a:r>
              <a:rPr lang="da-DK" smtClean="0"/>
              <a:t>Tredje niveau</a:t>
            </a:r>
          </a:p>
          <a:p>
            <a:pPr lvl="3"/>
            <a:r>
              <a:rPr lang="da-DK" smtClean="0"/>
              <a:t>Fjerde niveau</a:t>
            </a:r>
          </a:p>
          <a:p>
            <a:pPr lvl="4"/>
            <a:r>
              <a:rPr lang="da-DK" smtClean="0"/>
              <a:t>Femte niveau</a:t>
            </a:r>
            <a:endParaRPr lang="en-US" dirty="0"/>
          </a:p>
        </p:txBody>
      </p:sp>
      <p:sp>
        <p:nvSpPr>
          <p:cNvPr id="4" name="Date Placeholder 3"/>
          <p:cNvSpPr>
            <a:spLocks noGrp="1"/>
          </p:cNvSpPr>
          <p:nvPr>
            <p:ph type="dt" sz="half" idx="10"/>
          </p:nvPr>
        </p:nvSpPr>
        <p:spPr/>
        <p:txBody>
          <a:bodyPr/>
          <a:lstStyle/>
          <a:p>
            <a:fld id="{4F484C78-B221-4F51-A4C7-78404871457C}" type="datetimeFigureOut">
              <a:rPr lang="da-DK" smtClean="0"/>
              <a:t>28-11-2017</a:t>
            </a:fld>
            <a:endParaRPr lang="da-DK"/>
          </a:p>
        </p:txBody>
      </p:sp>
      <p:sp>
        <p:nvSpPr>
          <p:cNvPr id="5" name="Footer Placeholder 4"/>
          <p:cNvSpPr>
            <a:spLocks noGrp="1"/>
          </p:cNvSpPr>
          <p:nvPr>
            <p:ph type="ftr" sz="quarter" idx="11"/>
          </p:nvPr>
        </p:nvSpPr>
        <p:spPr/>
        <p:txBody>
          <a:bodyPr/>
          <a:lstStyle/>
          <a:p>
            <a:endParaRPr lang="da-DK"/>
          </a:p>
        </p:txBody>
      </p:sp>
      <p:sp>
        <p:nvSpPr>
          <p:cNvPr id="6" name="Slide Number Placeholder 5"/>
          <p:cNvSpPr>
            <a:spLocks noGrp="1"/>
          </p:cNvSpPr>
          <p:nvPr>
            <p:ph type="sldNum" sz="quarter" idx="12"/>
          </p:nvPr>
        </p:nvSpPr>
        <p:spPr/>
        <p:txBody>
          <a:bodyPr/>
          <a:lstStyle/>
          <a:p>
            <a:fld id="{0F03B8E0-4F84-4481-817A-455AE317A442}" type="slidenum">
              <a:rPr lang="da-DK" smtClean="0"/>
              <a:t>‹nr.›</a:t>
            </a:fld>
            <a:endParaRPr lang="da-DK"/>
          </a:p>
        </p:txBody>
      </p:sp>
    </p:spTree>
    <p:extLst>
      <p:ext uri="{BB962C8B-B14F-4D97-AF65-F5344CB8AC3E}">
        <p14:creationId xmlns:p14="http://schemas.microsoft.com/office/powerpoint/2010/main" val="198543519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og indholdsobjek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0">
              <a:defRPr/>
            </a:lvl1pPr>
          </a:lstStyle>
          <a:p>
            <a:r>
              <a:rPr lang="da-DK" smtClean="0"/>
              <a:t>Klik for at redigere i master</a:t>
            </a:r>
            <a:endParaRPr lang="en-US" dirty="0"/>
          </a:p>
        </p:txBody>
      </p:sp>
      <p:sp>
        <p:nvSpPr>
          <p:cNvPr id="3" name="Content Placeholder 2"/>
          <p:cNvSpPr>
            <a:spLocks noGrp="1"/>
          </p:cNvSpPr>
          <p:nvPr>
            <p:ph idx="1"/>
          </p:nvPr>
        </p:nvSpPr>
        <p:spPr/>
        <p:txBody>
          <a:bodyPr/>
          <a:lstStyle/>
          <a:p>
            <a:pPr lvl="0"/>
            <a:r>
              <a:rPr lang="da-DK" smtClean="0"/>
              <a:t>Klik for at redigere i master</a:t>
            </a:r>
          </a:p>
          <a:p>
            <a:pPr lvl="1"/>
            <a:r>
              <a:rPr lang="da-DK" smtClean="0"/>
              <a:t>Andet niveau</a:t>
            </a:r>
          </a:p>
          <a:p>
            <a:pPr lvl="2"/>
            <a:r>
              <a:rPr lang="da-DK" smtClean="0"/>
              <a:t>Tredje niveau</a:t>
            </a:r>
          </a:p>
          <a:p>
            <a:pPr lvl="3"/>
            <a:r>
              <a:rPr lang="da-DK" smtClean="0"/>
              <a:t>Fjerde niveau</a:t>
            </a:r>
          </a:p>
          <a:p>
            <a:pPr lvl="4"/>
            <a:r>
              <a:rPr lang="da-DK" smtClean="0"/>
              <a:t>Femte niveau</a:t>
            </a:r>
            <a:endParaRPr lang="en-US" dirty="0"/>
          </a:p>
        </p:txBody>
      </p:sp>
      <p:sp>
        <p:nvSpPr>
          <p:cNvPr id="4" name="Date Placeholder 3"/>
          <p:cNvSpPr>
            <a:spLocks noGrp="1"/>
          </p:cNvSpPr>
          <p:nvPr>
            <p:ph type="dt" sz="half" idx="10"/>
          </p:nvPr>
        </p:nvSpPr>
        <p:spPr/>
        <p:txBody>
          <a:bodyPr/>
          <a:lstStyle/>
          <a:p>
            <a:fld id="{4F484C78-B221-4F51-A4C7-78404871457C}" type="datetimeFigureOut">
              <a:rPr lang="da-DK" smtClean="0"/>
              <a:t>28-11-2017</a:t>
            </a:fld>
            <a:endParaRPr lang="da-DK"/>
          </a:p>
        </p:txBody>
      </p:sp>
      <p:sp>
        <p:nvSpPr>
          <p:cNvPr id="5" name="Footer Placeholder 4"/>
          <p:cNvSpPr>
            <a:spLocks noGrp="1"/>
          </p:cNvSpPr>
          <p:nvPr>
            <p:ph type="ftr" sz="quarter" idx="11"/>
          </p:nvPr>
        </p:nvSpPr>
        <p:spPr/>
        <p:txBody>
          <a:bodyPr/>
          <a:lstStyle/>
          <a:p>
            <a:endParaRPr lang="da-DK"/>
          </a:p>
        </p:txBody>
      </p:sp>
      <p:sp>
        <p:nvSpPr>
          <p:cNvPr id="6" name="Slide Number Placeholder 5"/>
          <p:cNvSpPr>
            <a:spLocks noGrp="1"/>
          </p:cNvSpPr>
          <p:nvPr>
            <p:ph type="sldNum" sz="quarter" idx="12"/>
          </p:nvPr>
        </p:nvSpPr>
        <p:spPr/>
        <p:txBody>
          <a:bodyPr/>
          <a:lstStyle/>
          <a:p>
            <a:fld id="{0F03B8E0-4F84-4481-817A-455AE317A442}" type="slidenum">
              <a:rPr lang="da-DK" smtClean="0"/>
              <a:t>‹nr.›</a:t>
            </a:fld>
            <a:endParaRPr lang="da-DK"/>
          </a:p>
        </p:txBody>
      </p:sp>
    </p:spTree>
    <p:extLst>
      <p:ext uri="{BB962C8B-B14F-4D97-AF65-F5344CB8AC3E}">
        <p14:creationId xmlns:p14="http://schemas.microsoft.com/office/powerpoint/2010/main" val="316149443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Afsnitsoverskrift">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758952"/>
            <a:ext cx="10058400" cy="3566160"/>
          </a:xfrm>
        </p:spPr>
        <p:txBody>
          <a:bodyPr anchor="b" anchorCtr="0">
            <a:normAutofit/>
          </a:bodyPr>
          <a:lstStyle>
            <a:lvl1pPr>
              <a:lnSpc>
                <a:spcPct val="85000"/>
              </a:lnSpc>
              <a:defRPr sz="8000" b="0">
                <a:solidFill>
                  <a:schemeClr val="tx1">
                    <a:lumMod val="85000"/>
                    <a:lumOff val="15000"/>
                  </a:schemeClr>
                </a:solidFill>
              </a:defRPr>
            </a:lvl1pPr>
          </a:lstStyle>
          <a:p>
            <a:r>
              <a:rPr lang="da-DK" smtClean="0"/>
              <a:t>Klik for at redigere i master</a:t>
            </a:r>
            <a:endParaRPr lang="en-US" dirty="0"/>
          </a:p>
        </p:txBody>
      </p:sp>
      <p:sp>
        <p:nvSpPr>
          <p:cNvPr id="3" name="Text Placeholder 2"/>
          <p:cNvSpPr>
            <a:spLocks noGrp="1"/>
          </p:cNvSpPr>
          <p:nvPr>
            <p:ph type="body" idx="1"/>
          </p:nvPr>
        </p:nvSpPr>
        <p:spPr>
          <a:xfrm>
            <a:off x="1097280" y="4453128"/>
            <a:ext cx="10058400" cy="1143000"/>
          </a:xfrm>
        </p:spPr>
        <p:txBody>
          <a:bodyPr lIns="91440" rIns="91440" anchor="t" anchorCtr="0">
            <a:normAutofit/>
          </a:bodyPr>
          <a:lstStyle>
            <a:lvl1pPr marL="0" indent="0">
              <a:buNone/>
              <a:defRPr sz="2400" cap="all" spc="200" baseline="0">
                <a:solidFill>
                  <a:schemeClr val="tx2"/>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da-DK" smtClean="0"/>
              <a:t>Klik for at redigere i master</a:t>
            </a:r>
          </a:p>
        </p:txBody>
      </p:sp>
      <p:sp>
        <p:nvSpPr>
          <p:cNvPr id="4" name="Date Placeholder 3"/>
          <p:cNvSpPr>
            <a:spLocks noGrp="1"/>
          </p:cNvSpPr>
          <p:nvPr>
            <p:ph type="dt" sz="half" idx="10"/>
          </p:nvPr>
        </p:nvSpPr>
        <p:spPr/>
        <p:txBody>
          <a:bodyPr/>
          <a:lstStyle/>
          <a:p>
            <a:fld id="{4F484C78-B221-4F51-A4C7-78404871457C}" type="datetimeFigureOut">
              <a:rPr lang="da-DK" smtClean="0"/>
              <a:t>28-11-2017</a:t>
            </a:fld>
            <a:endParaRPr lang="da-DK"/>
          </a:p>
        </p:txBody>
      </p:sp>
      <p:sp>
        <p:nvSpPr>
          <p:cNvPr id="5" name="Footer Placeholder 4"/>
          <p:cNvSpPr>
            <a:spLocks noGrp="1"/>
          </p:cNvSpPr>
          <p:nvPr>
            <p:ph type="ftr" sz="quarter" idx="11"/>
          </p:nvPr>
        </p:nvSpPr>
        <p:spPr/>
        <p:txBody>
          <a:bodyPr/>
          <a:lstStyle/>
          <a:p>
            <a:endParaRPr lang="da-DK"/>
          </a:p>
        </p:txBody>
      </p:sp>
      <p:sp>
        <p:nvSpPr>
          <p:cNvPr id="6" name="Slide Number Placeholder 5"/>
          <p:cNvSpPr>
            <a:spLocks noGrp="1"/>
          </p:cNvSpPr>
          <p:nvPr>
            <p:ph type="sldNum" sz="quarter" idx="12"/>
          </p:nvPr>
        </p:nvSpPr>
        <p:spPr/>
        <p:txBody>
          <a:bodyPr/>
          <a:lstStyle/>
          <a:p>
            <a:fld id="{0F03B8E0-4F84-4481-817A-455AE317A442}" type="slidenum">
              <a:rPr lang="da-DK" smtClean="0"/>
              <a:t>‹nr.›</a:t>
            </a:fld>
            <a:endParaRPr lang="da-DK"/>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6254374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o indholdsobjekter">
    <p:spTree>
      <p:nvGrpSpPr>
        <p:cNvPr id="1" name=""/>
        <p:cNvGrpSpPr/>
        <p:nvPr/>
      </p:nvGrpSpPr>
      <p:grpSpPr>
        <a:xfrm>
          <a:off x="0" y="0"/>
          <a:ext cx="0" cy="0"/>
          <a:chOff x="0" y="0"/>
          <a:chExt cx="0" cy="0"/>
        </a:xfrm>
      </p:grpSpPr>
      <p:sp>
        <p:nvSpPr>
          <p:cNvPr id="8" name="Title 7"/>
          <p:cNvSpPr>
            <a:spLocks noGrp="1"/>
          </p:cNvSpPr>
          <p:nvPr>
            <p:ph type="title"/>
          </p:nvPr>
        </p:nvSpPr>
        <p:spPr>
          <a:xfrm>
            <a:off x="1097280" y="286603"/>
            <a:ext cx="10058400" cy="1450757"/>
          </a:xfrm>
        </p:spPr>
        <p:txBody>
          <a:bodyPr/>
          <a:lstStyle/>
          <a:p>
            <a:r>
              <a:rPr lang="da-DK" smtClean="0"/>
              <a:t>Klik for at redigere i master</a:t>
            </a:r>
            <a:endParaRPr lang="en-US" dirty="0"/>
          </a:p>
        </p:txBody>
      </p:sp>
      <p:sp>
        <p:nvSpPr>
          <p:cNvPr id="3" name="Content Placeholder 2"/>
          <p:cNvSpPr>
            <a:spLocks noGrp="1"/>
          </p:cNvSpPr>
          <p:nvPr>
            <p:ph sz="half" idx="1"/>
          </p:nvPr>
        </p:nvSpPr>
        <p:spPr>
          <a:xfrm>
            <a:off x="1097279" y="1845734"/>
            <a:ext cx="4937760" cy="4023360"/>
          </a:xfrm>
        </p:spPr>
        <p:txBody>
          <a:bodyPr/>
          <a:lstStyle/>
          <a:p>
            <a:pPr lvl="0"/>
            <a:r>
              <a:rPr lang="da-DK" smtClean="0"/>
              <a:t>Klik for at redigere i master</a:t>
            </a:r>
          </a:p>
          <a:p>
            <a:pPr lvl="1"/>
            <a:r>
              <a:rPr lang="da-DK" smtClean="0"/>
              <a:t>Andet niveau</a:t>
            </a:r>
          </a:p>
          <a:p>
            <a:pPr lvl="2"/>
            <a:r>
              <a:rPr lang="da-DK" smtClean="0"/>
              <a:t>Tredje niveau</a:t>
            </a:r>
          </a:p>
          <a:p>
            <a:pPr lvl="3"/>
            <a:r>
              <a:rPr lang="da-DK" smtClean="0"/>
              <a:t>Fjerde niveau</a:t>
            </a:r>
          </a:p>
          <a:p>
            <a:pPr lvl="4"/>
            <a:r>
              <a:rPr lang="da-DK" smtClean="0"/>
              <a:t>Femte niveau</a:t>
            </a:r>
            <a:endParaRPr lang="en-US" dirty="0"/>
          </a:p>
        </p:txBody>
      </p:sp>
      <p:sp>
        <p:nvSpPr>
          <p:cNvPr id="4" name="Content Placeholder 3"/>
          <p:cNvSpPr>
            <a:spLocks noGrp="1"/>
          </p:cNvSpPr>
          <p:nvPr>
            <p:ph sz="half" idx="2"/>
          </p:nvPr>
        </p:nvSpPr>
        <p:spPr>
          <a:xfrm>
            <a:off x="6217920" y="1845735"/>
            <a:ext cx="4937760" cy="4023360"/>
          </a:xfrm>
        </p:spPr>
        <p:txBody>
          <a:bodyPr/>
          <a:lstStyle/>
          <a:p>
            <a:pPr lvl="0"/>
            <a:r>
              <a:rPr lang="da-DK" smtClean="0"/>
              <a:t>Klik for at redigere i master</a:t>
            </a:r>
          </a:p>
          <a:p>
            <a:pPr lvl="1"/>
            <a:r>
              <a:rPr lang="da-DK" smtClean="0"/>
              <a:t>Andet niveau</a:t>
            </a:r>
          </a:p>
          <a:p>
            <a:pPr lvl="2"/>
            <a:r>
              <a:rPr lang="da-DK" smtClean="0"/>
              <a:t>Tredje niveau</a:t>
            </a:r>
          </a:p>
          <a:p>
            <a:pPr lvl="3"/>
            <a:r>
              <a:rPr lang="da-DK" smtClean="0"/>
              <a:t>Fjerde niveau</a:t>
            </a:r>
          </a:p>
          <a:p>
            <a:pPr lvl="4"/>
            <a:r>
              <a:rPr lang="da-DK" smtClean="0"/>
              <a:t>Femte niveau</a:t>
            </a:r>
            <a:endParaRPr lang="en-US" dirty="0"/>
          </a:p>
        </p:txBody>
      </p:sp>
      <p:sp>
        <p:nvSpPr>
          <p:cNvPr id="5" name="Date Placeholder 4"/>
          <p:cNvSpPr>
            <a:spLocks noGrp="1"/>
          </p:cNvSpPr>
          <p:nvPr>
            <p:ph type="dt" sz="half" idx="10"/>
          </p:nvPr>
        </p:nvSpPr>
        <p:spPr/>
        <p:txBody>
          <a:bodyPr/>
          <a:lstStyle/>
          <a:p>
            <a:fld id="{4F484C78-B221-4F51-A4C7-78404871457C}" type="datetimeFigureOut">
              <a:rPr lang="da-DK" smtClean="0"/>
              <a:t>28-11-2017</a:t>
            </a:fld>
            <a:endParaRPr lang="da-DK"/>
          </a:p>
        </p:txBody>
      </p:sp>
      <p:sp>
        <p:nvSpPr>
          <p:cNvPr id="6" name="Footer Placeholder 5"/>
          <p:cNvSpPr>
            <a:spLocks noGrp="1"/>
          </p:cNvSpPr>
          <p:nvPr>
            <p:ph type="ftr" sz="quarter" idx="11"/>
          </p:nvPr>
        </p:nvSpPr>
        <p:spPr/>
        <p:txBody>
          <a:bodyPr/>
          <a:lstStyle/>
          <a:p>
            <a:endParaRPr lang="da-DK"/>
          </a:p>
        </p:txBody>
      </p:sp>
      <p:sp>
        <p:nvSpPr>
          <p:cNvPr id="7" name="Slide Number Placeholder 6"/>
          <p:cNvSpPr>
            <a:spLocks noGrp="1"/>
          </p:cNvSpPr>
          <p:nvPr>
            <p:ph type="sldNum" sz="quarter" idx="12"/>
          </p:nvPr>
        </p:nvSpPr>
        <p:spPr/>
        <p:txBody>
          <a:bodyPr/>
          <a:lstStyle/>
          <a:p>
            <a:fld id="{0F03B8E0-4F84-4481-817A-455AE317A442}" type="slidenum">
              <a:rPr lang="da-DK" smtClean="0"/>
              <a:t>‹nr.›</a:t>
            </a:fld>
            <a:endParaRPr lang="da-DK"/>
          </a:p>
        </p:txBody>
      </p:sp>
    </p:spTree>
    <p:extLst>
      <p:ext uri="{BB962C8B-B14F-4D97-AF65-F5344CB8AC3E}">
        <p14:creationId xmlns:p14="http://schemas.microsoft.com/office/powerpoint/2010/main" val="225002421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Sammenligning">
    <p:spTree>
      <p:nvGrpSpPr>
        <p:cNvPr id="1" name=""/>
        <p:cNvGrpSpPr/>
        <p:nvPr/>
      </p:nvGrpSpPr>
      <p:grpSpPr>
        <a:xfrm>
          <a:off x="0" y="0"/>
          <a:ext cx="0" cy="0"/>
          <a:chOff x="0" y="0"/>
          <a:chExt cx="0" cy="0"/>
        </a:xfrm>
      </p:grpSpPr>
      <p:sp>
        <p:nvSpPr>
          <p:cNvPr id="10" name="Title 9"/>
          <p:cNvSpPr>
            <a:spLocks noGrp="1"/>
          </p:cNvSpPr>
          <p:nvPr>
            <p:ph type="title"/>
          </p:nvPr>
        </p:nvSpPr>
        <p:spPr>
          <a:xfrm>
            <a:off x="1097280" y="286603"/>
            <a:ext cx="10058400" cy="1450757"/>
          </a:xfrm>
        </p:spPr>
        <p:txBody>
          <a:bodyPr/>
          <a:lstStyle/>
          <a:p>
            <a:r>
              <a:rPr lang="da-DK" smtClean="0"/>
              <a:t>Klik for at redigere i master</a:t>
            </a:r>
            <a:endParaRPr lang="en-US" dirty="0"/>
          </a:p>
        </p:txBody>
      </p:sp>
      <p:sp>
        <p:nvSpPr>
          <p:cNvPr id="3" name="Text Placeholder 2"/>
          <p:cNvSpPr>
            <a:spLocks noGrp="1"/>
          </p:cNvSpPr>
          <p:nvPr>
            <p:ph type="body" idx="1"/>
          </p:nvPr>
        </p:nvSpPr>
        <p:spPr>
          <a:xfrm>
            <a:off x="109728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a-DK" smtClean="0"/>
              <a:t>Klik for at redigere i master</a:t>
            </a:r>
          </a:p>
        </p:txBody>
      </p:sp>
      <p:sp>
        <p:nvSpPr>
          <p:cNvPr id="4" name="Content Placeholder 3"/>
          <p:cNvSpPr>
            <a:spLocks noGrp="1"/>
          </p:cNvSpPr>
          <p:nvPr>
            <p:ph sz="half" idx="2"/>
          </p:nvPr>
        </p:nvSpPr>
        <p:spPr>
          <a:xfrm>
            <a:off x="1097280" y="2582334"/>
            <a:ext cx="4937760" cy="3378200"/>
          </a:xfrm>
        </p:spPr>
        <p:txBody>
          <a:bodyPr/>
          <a:lstStyle/>
          <a:p>
            <a:pPr lvl="0"/>
            <a:r>
              <a:rPr lang="da-DK" smtClean="0"/>
              <a:t>Klik for at redigere i master</a:t>
            </a:r>
          </a:p>
          <a:p>
            <a:pPr lvl="1"/>
            <a:r>
              <a:rPr lang="da-DK" smtClean="0"/>
              <a:t>Andet niveau</a:t>
            </a:r>
          </a:p>
          <a:p>
            <a:pPr lvl="2"/>
            <a:r>
              <a:rPr lang="da-DK" smtClean="0"/>
              <a:t>Tredje niveau</a:t>
            </a:r>
          </a:p>
          <a:p>
            <a:pPr lvl="3"/>
            <a:r>
              <a:rPr lang="da-DK" smtClean="0"/>
              <a:t>Fjerde niveau</a:t>
            </a:r>
          </a:p>
          <a:p>
            <a:pPr lvl="4"/>
            <a:r>
              <a:rPr lang="da-DK" smtClean="0"/>
              <a:t>Femte niveau</a:t>
            </a:r>
            <a:endParaRPr lang="en-US" dirty="0"/>
          </a:p>
        </p:txBody>
      </p:sp>
      <p:sp>
        <p:nvSpPr>
          <p:cNvPr id="5" name="Text Placeholder 4"/>
          <p:cNvSpPr>
            <a:spLocks noGrp="1"/>
          </p:cNvSpPr>
          <p:nvPr>
            <p:ph type="body" sz="quarter" idx="3"/>
          </p:nvPr>
        </p:nvSpPr>
        <p:spPr>
          <a:xfrm>
            <a:off x="621792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a-DK" smtClean="0"/>
              <a:t>Klik for at redigere i master</a:t>
            </a:r>
          </a:p>
        </p:txBody>
      </p:sp>
      <p:sp>
        <p:nvSpPr>
          <p:cNvPr id="6" name="Content Placeholder 5"/>
          <p:cNvSpPr>
            <a:spLocks noGrp="1"/>
          </p:cNvSpPr>
          <p:nvPr>
            <p:ph sz="quarter" idx="4"/>
          </p:nvPr>
        </p:nvSpPr>
        <p:spPr>
          <a:xfrm>
            <a:off x="6217920" y="2582334"/>
            <a:ext cx="4937760" cy="3378200"/>
          </a:xfrm>
        </p:spPr>
        <p:txBody>
          <a:bodyPr/>
          <a:lstStyle/>
          <a:p>
            <a:pPr lvl="0"/>
            <a:r>
              <a:rPr lang="da-DK" smtClean="0"/>
              <a:t>Klik for at redigere i master</a:t>
            </a:r>
          </a:p>
          <a:p>
            <a:pPr lvl="1"/>
            <a:r>
              <a:rPr lang="da-DK" smtClean="0"/>
              <a:t>Andet niveau</a:t>
            </a:r>
          </a:p>
          <a:p>
            <a:pPr lvl="2"/>
            <a:r>
              <a:rPr lang="da-DK" smtClean="0"/>
              <a:t>Tredje niveau</a:t>
            </a:r>
          </a:p>
          <a:p>
            <a:pPr lvl="3"/>
            <a:r>
              <a:rPr lang="da-DK" smtClean="0"/>
              <a:t>Fjerde niveau</a:t>
            </a:r>
          </a:p>
          <a:p>
            <a:pPr lvl="4"/>
            <a:r>
              <a:rPr lang="da-DK" smtClean="0"/>
              <a:t>Femte niveau</a:t>
            </a:r>
            <a:endParaRPr lang="en-US" dirty="0"/>
          </a:p>
        </p:txBody>
      </p:sp>
      <p:sp>
        <p:nvSpPr>
          <p:cNvPr id="7" name="Date Placeholder 6"/>
          <p:cNvSpPr>
            <a:spLocks noGrp="1"/>
          </p:cNvSpPr>
          <p:nvPr>
            <p:ph type="dt" sz="half" idx="10"/>
          </p:nvPr>
        </p:nvSpPr>
        <p:spPr/>
        <p:txBody>
          <a:bodyPr/>
          <a:lstStyle/>
          <a:p>
            <a:fld id="{4F484C78-B221-4F51-A4C7-78404871457C}" type="datetimeFigureOut">
              <a:rPr lang="da-DK" smtClean="0"/>
              <a:t>28-11-2017</a:t>
            </a:fld>
            <a:endParaRPr lang="da-DK"/>
          </a:p>
        </p:txBody>
      </p:sp>
      <p:sp>
        <p:nvSpPr>
          <p:cNvPr id="8" name="Footer Placeholder 7"/>
          <p:cNvSpPr>
            <a:spLocks noGrp="1"/>
          </p:cNvSpPr>
          <p:nvPr>
            <p:ph type="ftr" sz="quarter" idx="11"/>
          </p:nvPr>
        </p:nvSpPr>
        <p:spPr/>
        <p:txBody>
          <a:bodyPr/>
          <a:lstStyle/>
          <a:p>
            <a:endParaRPr lang="da-DK"/>
          </a:p>
        </p:txBody>
      </p:sp>
      <p:sp>
        <p:nvSpPr>
          <p:cNvPr id="9" name="Slide Number Placeholder 8"/>
          <p:cNvSpPr>
            <a:spLocks noGrp="1"/>
          </p:cNvSpPr>
          <p:nvPr>
            <p:ph type="sldNum" sz="quarter" idx="12"/>
          </p:nvPr>
        </p:nvSpPr>
        <p:spPr/>
        <p:txBody>
          <a:bodyPr/>
          <a:lstStyle/>
          <a:p>
            <a:fld id="{0F03B8E0-4F84-4481-817A-455AE317A442}" type="slidenum">
              <a:rPr lang="da-DK" smtClean="0"/>
              <a:t>‹nr.›</a:t>
            </a:fld>
            <a:endParaRPr lang="da-DK"/>
          </a:p>
        </p:txBody>
      </p:sp>
    </p:spTree>
    <p:extLst>
      <p:ext uri="{BB962C8B-B14F-4D97-AF65-F5344CB8AC3E}">
        <p14:creationId xmlns:p14="http://schemas.microsoft.com/office/powerpoint/2010/main" val="352817378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Kun tite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a-DK" smtClean="0"/>
              <a:t>Klik for at redigere i master</a:t>
            </a:r>
            <a:endParaRPr lang="en-US" dirty="0"/>
          </a:p>
        </p:txBody>
      </p:sp>
      <p:sp>
        <p:nvSpPr>
          <p:cNvPr id="3" name="Date Placeholder 2"/>
          <p:cNvSpPr>
            <a:spLocks noGrp="1"/>
          </p:cNvSpPr>
          <p:nvPr>
            <p:ph type="dt" sz="half" idx="10"/>
          </p:nvPr>
        </p:nvSpPr>
        <p:spPr/>
        <p:txBody>
          <a:bodyPr/>
          <a:lstStyle/>
          <a:p>
            <a:fld id="{4F484C78-B221-4F51-A4C7-78404871457C}" type="datetimeFigureOut">
              <a:rPr lang="da-DK" smtClean="0"/>
              <a:t>28-11-2017</a:t>
            </a:fld>
            <a:endParaRPr lang="da-DK"/>
          </a:p>
        </p:txBody>
      </p:sp>
      <p:sp>
        <p:nvSpPr>
          <p:cNvPr id="4" name="Footer Placeholder 3"/>
          <p:cNvSpPr>
            <a:spLocks noGrp="1"/>
          </p:cNvSpPr>
          <p:nvPr>
            <p:ph type="ftr" sz="quarter" idx="11"/>
          </p:nvPr>
        </p:nvSpPr>
        <p:spPr/>
        <p:txBody>
          <a:bodyPr/>
          <a:lstStyle/>
          <a:p>
            <a:endParaRPr lang="da-DK"/>
          </a:p>
        </p:txBody>
      </p:sp>
      <p:sp>
        <p:nvSpPr>
          <p:cNvPr id="5" name="Slide Number Placeholder 4"/>
          <p:cNvSpPr>
            <a:spLocks noGrp="1"/>
          </p:cNvSpPr>
          <p:nvPr>
            <p:ph type="sldNum" sz="quarter" idx="12"/>
          </p:nvPr>
        </p:nvSpPr>
        <p:spPr/>
        <p:txBody>
          <a:bodyPr/>
          <a:lstStyle/>
          <a:p>
            <a:fld id="{0F03B8E0-4F84-4481-817A-455AE317A442}" type="slidenum">
              <a:rPr lang="da-DK" smtClean="0"/>
              <a:t>‹nr.›</a:t>
            </a:fld>
            <a:endParaRPr lang="da-DK"/>
          </a:p>
        </p:txBody>
      </p:sp>
    </p:spTree>
    <p:extLst>
      <p:ext uri="{BB962C8B-B14F-4D97-AF65-F5344CB8AC3E}">
        <p14:creationId xmlns:p14="http://schemas.microsoft.com/office/powerpoint/2010/main" val="317526295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Tom">
    <p:spTree>
      <p:nvGrpSpPr>
        <p:cNvPr id="1" name=""/>
        <p:cNvGrpSpPr/>
        <p:nvPr/>
      </p:nvGrpSpPr>
      <p:grpSpPr>
        <a:xfrm>
          <a:off x="0" y="0"/>
          <a:ext cx="0" cy="0"/>
          <a:chOff x="0" y="0"/>
          <a:chExt cx="0" cy="0"/>
        </a:xfrm>
      </p:grpSpPr>
      <p:sp>
        <p:nvSpPr>
          <p:cNvPr id="5" name="Rectangle 4"/>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 name="Date Placeholder 6"/>
          <p:cNvSpPr>
            <a:spLocks noGrp="1"/>
          </p:cNvSpPr>
          <p:nvPr>
            <p:ph type="dt" sz="half" idx="10"/>
          </p:nvPr>
        </p:nvSpPr>
        <p:spPr/>
        <p:txBody>
          <a:bodyPr/>
          <a:lstStyle/>
          <a:p>
            <a:fld id="{4F484C78-B221-4F51-A4C7-78404871457C}" type="datetimeFigureOut">
              <a:rPr lang="da-DK" smtClean="0"/>
              <a:t>28-11-2017</a:t>
            </a:fld>
            <a:endParaRPr lang="da-DK"/>
          </a:p>
        </p:txBody>
      </p:sp>
      <p:sp>
        <p:nvSpPr>
          <p:cNvPr id="8" name="Footer Placeholder 7"/>
          <p:cNvSpPr>
            <a:spLocks noGrp="1"/>
          </p:cNvSpPr>
          <p:nvPr>
            <p:ph type="ftr" sz="quarter" idx="11"/>
          </p:nvPr>
        </p:nvSpPr>
        <p:spPr/>
        <p:txBody>
          <a:bodyPr/>
          <a:lstStyle>
            <a:lvl1pPr>
              <a:defRPr>
                <a:solidFill>
                  <a:srgbClr val="FFFFFF"/>
                </a:solidFill>
              </a:defRPr>
            </a:lvl1pPr>
          </a:lstStyle>
          <a:p>
            <a:endParaRPr lang="da-DK"/>
          </a:p>
        </p:txBody>
      </p:sp>
      <p:sp>
        <p:nvSpPr>
          <p:cNvPr id="9" name="Slide Number Placeholder 8"/>
          <p:cNvSpPr>
            <a:spLocks noGrp="1"/>
          </p:cNvSpPr>
          <p:nvPr>
            <p:ph type="sldNum" sz="quarter" idx="12"/>
          </p:nvPr>
        </p:nvSpPr>
        <p:spPr/>
        <p:txBody>
          <a:bodyPr/>
          <a:lstStyle/>
          <a:p>
            <a:fld id="{0F03B8E0-4F84-4481-817A-455AE317A442}" type="slidenum">
              <a:rPr lang="da-DK" smtClean="0"/>
              <a:t>‹nr.›</a:t>
            </a:fld>
            <a:endParaRPr lang="da-DK"/>
          </a:p>
        </p:txBody>
      </p:sp>
    </p:spTree>
    <p:extLst>
      <p:ext uri="{BB962C8B-B14F-4D97-AF65-F5344CB8AC3E}">
        <p14:creationId xmlns:p14="http://schemas.microsoft.com/office/powerpoint/2010/main" val="116046245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Indhold med billedtekst">
    <p:spTree>
      <p:nvGrpSpPr>
        <p:cNvPr id="1" name=""/>
        <p:cNvGrpSpPr/>
        <p:nvPr/>
      </p:nvGrpSpPr>
      <p:grpSpPr>
        <a:xfrm>
          <a:off x="0" y="0"/>
          <a:ext cx="0" cy="0"/>
          <a:chOff x="0" y="0"/>
          <a:chExt cx="0" cy="0"/>
        </a:xfrm>
      </p:grpSpPr>
      <p:sp>
        <p:nvSpPr>
          <p:cNvPr id="8" name="Rectangle 7"/>
          <p:cNvSpPr/>
          <p:nvPr/>
        </p:nvSpPr>
        <p:spPr>
          <a:xfrm>
            <a:off x="16" y="0"/>
            <a:ext cx="4050791"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4040071" y="0"/>
            <a:ext cx="6400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457200" y="594359"/>
            <a:ext cx="3200400" cy="2286000"/>
          </a:xfrm>
        </p:spPr>
        <p:txBody>
          <a:bodyPr anchor="b">
            <a:normAutofit/>
          </a:bodyPr>
          <a:lstStyle>
            <a:lvl1pPr>
              <a:defRPr sz="3600" b="0">
                <a:solidFill>
                  <a:srgbClr val="FFFFFF"/>
                </a:solidFill>
              </a:defRPr>
            </a:lvl1pPr>
          </a:lstStyle>
          <a:p>
            <a:r>
              <a:rPr lang="da-DK" smtClean="0"/>
              <a:t>Klik for at redigere i master</a:t>
            </a:r>
            <a:endParaRPr lang="en-US" dirty="0"/>
          </a:p>
        </p:txBody>
      </p:sp>
      <p:sp>
        <p:nvSpPr>
          <p:cNvPr id="3" name="Content Placeholder 2"/>
          <p:cNvSpPr>
            <a:spLocks noGrp="1"/>
          </p:cNvSpPr>
          <p:nvPr>
            <p:ph idx="1"/>
          </p:nvPr>
        </p:nvSpPr>
        <p:spPr>
          <a:xfrm>
            <a:off x="4800600" y="731520"/>
            <a:ext cx="6492240" cy="5257800"/>
          </a:xfrm>
        </p:spPr>
        <p:txBody>
          <a:bodyPr/>
          <a:lstStyle/>
          <a:p>
            <a:pPr lvl="0"/>
            <a:r>
              <a:rPr lang="da-DK" smtClean="0"/>
              <a:t>Klik for at redigere i master</a:t>
            </a:r>
          </a:p>
          <a:p>
            <a:pPr lvl="1"/>
            <a:r>
              <a:rPr lang="da-DK" smtClean="0"/>
              <a:t>Andet niveau</a:t>
            </a:r>
          </a:p>
          <a:p>
            <a:pPr lvl="2"/>
            <a:r>
              <a:rPr lang="da-DK" smtClean="0"/>
              <a:t>Tredje niveau</a:t>
            </a:r>
          </a:p>
          <a:p>
            <a:pPr lvl="3"/>
            <a:r>
              <a:rPr lang="da-DK" smtClean="0"/>
              <a:t>Fjerde niveau</a:t>
            </a:r>
          </a:p>
          <a:p>
            <a:pPr lvl="4"/>
            <a:r>
              <a:rPr lang="da-DK" smtClean="0"/>
              <a:t>Femte niveau</a:t>
            </a:r>
            <a:endParaRPr lang="en-US" dirty="0"/>
          </a:p>
        </p:txBody>
      </p:sp>
      <p:sp>
        <p:nvSpPr>
          <p:cNvPr id="4" name="Text Placeholder 3"/>
          <p:cNvSpPr>
            <a:spLocks noGrp="1"/>
          </p:cNvSpPr>
          <p:nvPr>
            <p:ph type="body" sz="half" idx="2"/>
          </p:nvPr>
        </p:nvSpPr>
        <p:spPr>
          <a:xfrm>
            <a:off x="457200" y="2926080"/>
            <a:ext cx="3200400" cy="3379124"/>
          </a:xfrm>
        </p:spPr>
        <p:txBody>
          <a:bodyPr lIns="91440" rIns="91440">
            <a:normAutofit/>
          </a:bodyPr>
          <a:lstStyle>
            <a:lvl1pPr marL="0" indent="0">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a-DK" smtClean="0"/>
              <a:t>Klik for at redigere i master</a:t>
            </a:r>
          </a:p>
        </p:txBody>
      </p:sp>
      <p:sp>
        <p:nvSpPr>
          <p:cNvPr id="5" name="Date Placeholder 4"/>
          <p:cNvSpPr>
            <a:spLocks noGrp="1"/>
          </p:cNvSpPr>
          <p:nvPr>
            <p:ph type="dt" sz="half" idx="10"/>
          </p:nvPr>
        </p:nvSpPr>
        <p:spPr>
          <a:xfrm>
            <a:off x="465512" y="6459785"/>
            <a:ext cx="2618510" cy="365125"/>
          </a:xfrm>
        </p:spPr>
        <p:txBody>
          <a:bodyPr/>
          <a:lstStyle>
            <a:lvl1pPr algn="l">
              <a:defRPr/>
            </a:lvl1pPr>
          </a:lstStyle>
          <a:p>
            <a:fld id="{4F484C78-B221-4F51-A4C7-78404871457C}" type="datetimeFigureOut">
              <a:rPr lang="da-DK" smtClean="0"/>
              <a:t>28-11-2017</a:t>
            </a:fld>
            <a:endParaRPr lang="da-DK"/>
          </a:p>
        </p:txBody>
      </p:sp>
      <p:sp>
        <p:nvSpPr>
          <p:cNvPr id="6" name="Footer Placeholder 5"/>
          <p:cNvSpPr>
            <a:spLocks noGrp="1"/>
          </p:cNvSpPr>
          <p:nvPr>
            <p:ph type="ftr" sz="quarter" idx="11"/>
          </p:nvPr>
        </p:nvSpPr>
        <p:spPr>
          <a:xfrm>
            <a:off x="4800600" y="6459785"/>
            <a:ext cx="4648200" cy="365125"/>
          </a:xfrm>
        </p:spPr>
        <p:txBody>
          <a:bodyPr/>
          <a:lstStyle>
            <a:lvl1pPr algn="l">
              <a:defRPr>
                <a:solidFill>
                  <a:schemeClr val="tx2"/>
                </a:solidFill>
              </a:defRPr>
            </a:lvl1pPr>
          </a:lstStyle>
          <a:p>
            <a:endParaRPr lang="da-DK"/>
          </a:p>
        </p:txBody>
      </p:sp>
      <p:sp>
        <p:nvSpPr>
          <p:cNvPr id="7" name="Slide Number Placeholder 6"/>
          <p:cNvSpPr>
            <a:spLocks noGrp="1"/>
          </p:cNvSpPr>
          <p:nvPr>
            <p:ph type="sldNum" sz="quarter" idx="12"/>
          </p:nvPr>
        </p:nvSpPr>
        <p:spPr/>
        <p:txBody>
          <a:bodyPr/>
          <a:lstStyle>
            <a:lvl1pPr>
              <a:defRPr>
                <a:solidFill>
                  <a:schemeClr val="tx2"/>
                </a:solidFill>
              </a:defRPr>
            </a:lvl1pPr>
          </a:lstStyle>
          <a:p>
            <a:fld id="{0F03B8E0-4F84-4481-817A-455AE317A442}" type="slidenum">
              <a:rPr lang="da-DK" smtClean="0"/>
              <a:t>‹nr.›</a:t>
            </a:fld>
            <a:endParaRPr lang="da-DK"/>
          </a:p>
        </p:txBody>
      </p:sp>
    </p:spTree>
    <p:extLst>
      <p:ext uri="{BB962C8B-B14F-4D97-AF65-F5344CB8AC3E}">
        <p14:creationId xmlns:p14="http://schemas.microsoft.com/office/powerpoint/2010/main" val="329163074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Billede med billedtekst">
    <p:spTree>
      <p:nvGrpSpPr>
        <p:cNvPr id="1" name=""/>
        <p:cNvGrpSpPr/>
        <p:nvPr/>
      </p:nvGrpSpPr>
      <p:grpSpPr>
        <a:xfrm>
          <a:off x="0" y="0"/>
          <a:ext cx="0" cy="0"/>
          <a:chOff x="0" y="0"/>
          <a:chExt cx="0" cy="0"/>
        </a:xfrm>
      </p:grpSpPr>
      <p:sp>
        <p:nvSpPr>
          <p:cNvPr id="8" name="Rectangle 7"/>
          <p:cNvSpPr/>
          <p:nvPr/>
        </p:nvSpPr>
        <p:spPr>
          <a:xfrm>
            <a:off x="0" y="4953000"/>
            <a:ext cx="12188825" cy="1905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5" y="491507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5074920"/>
            <a:ext cx="10113264" cy="822960"/>
          </a:xfrm>
        </p:spPr>
        <p:txBody>
          <a:bodyPr lIns="91440" tIns="0" rIns="91440" bIns="0" anchor="b">
            <a:noAutofit/>
          </a:bodyPr>
          <a:lstStyle>
            <a:lvl1pPr>
              <a:defRPr sz="3600" b="0">
                <a:solidFill>
                  <a:srgbClr val="FFFFFF"/>
                </a:solidFill>
              </a:defRPr>
            </a:lvl1pPr>
          </a:lstStyle>
          <a:p>
            <a:r>
              <a:rPr lang="da-DK" smtClean="0"/>
              <a:t>Klik for at redigere i master</a:t>
            </a:r>
            <a:endParaRPr lang="en-US" dirty="0"/>
          </a:p>
        </p:txBody>
      </p:sp>
      <p:sp>
        <p:nvSpPr>
          <p:cNvPr id="3" name="Picture Placeholder 2"/>
          <p:cNvSpPr>
            <a:spLocks noGrp="1" noChangeAspect="1"/>
          </p:cNvSpPr>
          <p:nvPr>
            <p:ph type="pic" idx="1"/>
          </p:nvPr>
        </p:nvSpPr>
        <p:spPr>
          <a:xfrm>
            <a:off x="15" y="0"/>
            <a:ext cx="12191985" cy="4915076"/>
          </a:xfrm>
          <a:blipFill>
            <a:blip r:embed="rId2"/>
            <a:stretch>
              <a:fillRect/>
            </a:stretch>
          </a:blipFill>
        </p:spPr>
        <p:txBody>
          <a:bodyPr lIns="457200" tIns="457200" anchor="t"/>
          <a:lstStyle>
            <a:lvl1pPr marL="0" indent="0">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da-DK" smtClean="0"/>
              <a:t>Klik på ikonet for at tilføje et billede</a:t>
            </a:r>
            <a:endParaRPr lang="en-US" dirty="0"/>
          </a:p>
        </p:txBody>
      </p:sp>
      <p:sp>
        <p:nvSpPr>
          <p:cNvPr id="4" name="Text Placeholder 3"/>
          <p:cNvSpPr>
            <a:spLocks noGrp="1"/>
          </p:cNvSpPr>
          <p:nvPr>
            <p:ph type="body" sz="half" idx="2"/>
          </p:nvPr>
        </p:nvSpPr>
        <p:spPr>
          <a:xfrm>
            <a:off x="1097280" y="5907023"/>
            <a:ext cx="10113264" cy="594360"/>
          </a:xfrm>
        </p:spPr>
        <p:txBody>
          <a:bodyPr lIns="91440" tIns="0" rIns="91440" bIns="0">
            <a:normAutofit/>
          </a:bodyPr>
          <a:lstStyle>
            <a:lvl1pPr marL="0" indent="0">
              <a:spcBef>
                <a:spcPts val="0"/>
              </a:spcBef>
              <a:spcAft>
                <a:spcPts val="600"/>
              </a:spcAft>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a-DK" smtClean="0"/>
              <a:t>Klik for at redigere i master</a:t>
            </a:r>
          </a:p>
        </p:txBody>
      </p:sp>
      <p:sp>
        <p:nvSpPr>
          <p:cNvPr id="5" name="Date Placeholder 4"/>
          <p:cNvSpPr>
            <a:spLocks noGrp="1"/>
          </p:cNvSpPr>
          <p:nvPr>
            <p:ph type="dt" sz="half" idx="10"/>
          </p:nvPr>
        </p:nvSpPr>
        <p:spPr/>
        <p:txBody>
          <a:bodyPr/>
          <a:lstStyle/>
          <a:p>
            <a:fld id="{4F484C78-B221-4F51-A4C7-78404871457C}" type="datetimeFigureOut">
              <a:rPr lang="da-DK" smtClean="0"/>
              <a:t>28-11-2017</a:t>
            </a:fld>
            <a:endParaRPr lang="da-DK"/>
          </a:p>
        </p:txBody>
      </p:sp>
      <p:sp>
        <p:nvSpPr>
          <p:cNvPr id="6" name="Footer Placeholder 5"/>
          <p:cNvSpPr>
            <a:spLocks noGrp="1"/>
          </p:cNvSpPr>
          <p:nvPr>
            <p:ph type="ftr" sz="quarter" idx="11"/>
          </p:nvPr>
        </p:nvSpPr>
        <p:spPr/>
        <p:txBody>
          <a:bodyPr/>
          <a:lstStyle/>
          <a:p>
            <a:endParaRPr lang="da-DK"/>
          </a:p>
        </p:txBody>
      </p:sp>
      <p:sp>
        <p:nvSpPr>
          <p:cNvPr id="7" name="Slide Number Placeholder 6"/>
          <p:cNvSpPr>
            <a:spLocks noGrp="1"/>
          </p:cNvSpPr>
          <p:nvPr>
            <p:ph type="sldNum" sz="quarter" idx="12"/>
          </p:nvPr>
        </p:nvSpPr>
        <p:spPr/>
        <p:txBody>
          <a:bodyPr/>
          <a:lstStyle/>
          <a:p>
            <a:fld id="{0F03B8E0-4F84-4481-817A-455AE317A442}" type="slidenum">
              <a:rPr lang="da-DK" smtClean="0"/>
              <a:t>‹nr.›</a:t>
            </a:fld>
            <a:endParaRPr lang="da-DK"/>
          </a:p>
        </p:txBody>
      </p:sp>
    </p:spTree>
    <p:extLst>
      <p:ext uri="{BB962C8B-B14F-4D97-AF65-F5344CB8AC3E}">
        <p14:creationId xmlns:p14="http://schemas.microsoft.com/office/powerpoint/2010/main" val="104683629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1" y="6400800"/>
            <a:ext cx="12192000"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0" y="6334316"/>
            <a:ext cx="12192001" cy="659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1097280" y="286603"/>
            <a:ext cx="10058400" cy="1450757"/>
          </a:xfrm>
          <a:prstGeom prst="rect">
            <a:avLst/>
          </a:prstGeom>
        </p:spPr>
        <p:txBody>
          <a:bodyPr vert="horz" lIns="91440" tIns="45720" rIns="91440" bIns="45720" rtlCol="0" anchor="b">
            <a:normAutofit/>
          </a:bodyPr>
          <a:lstStyle/>
          <a:p>
            <a:r>
              <a:rPr lang="da-DK" smtClean="0"/>
              <a:t>Klik for at redigere i master</a:t>
            </a:r>
            <a:endParaRPr lang="en-US" dirty="0"/>
          </a:p>
        </p:txBody>
      </p:sp>
      <p:sp>
        <p:nvSpPr>
          <p:cNvPr id="3" name="Text Placeholder 2"/>
          <p:cNvSpPr>
            <a:spLocks noGrp="1"/>
          </p:cNvSpPr>
          <p:nvPr>
            <p:ph type="body" idx="1"/>
          </p:nvPr>
        </p:nvSpPr>
        <p:spPr>
          <a:xfrm>
            <a:off x="1097280" y="1845734"/>
            <a:ext cx="10058400" cy="4023360"/>
          </a:xfrm>
          <a:prstGeom prst="rect">
            <a:avLst/>
          </a:prstGeom>
        </p:spPr>
        <p:txBody>
          <a:bodyPr vert="horz" lIns="0" tIns="45720" rIns="0" bIns="45720" rtlCol="0">
            <a:normAutofit/>
          </a:bodyPr>
          <a:lstStyle/>
          <a:p>
            <a:pPr lvl="0"/>
            <a:r>
              <a:rPr lang="da-DK" smtClean="0"/>
              <a:t>Klik for at redigere i master</a:t>
            </a:r>
          </a:p>
          <a:p>
            <a:pPr lvl="1"/>
            <a:r>
              <a:rPr lang="da-DK" smtClean="0"/>
              <a:t>Andet niveau</a:t>
            </a:r>
          </a:p>
          <a:p>
            <a:pPr lvl="2"/>
            <a:r>
              <a:rPr lang="da-DK" smtClean="0"/>
              <a:t>Tredje niveau</a:t>
            </a:r>
          </a:p>
          <a:p>
            <a:pPr lvl="3"/>
            <a:r>
              <a:rPr lang="da-DK" smtClean="0"/>
              <a:t>Fjerde niveau</a:t>
            </a:r>
          </a:p>
          <a:p>
            <a:pPr lvl="4"/>
            <a:r>
              <a:rPr lang="da-DK" smtClean="0"/>
              <a:t>Femte niveau</a:t>
            </a:r>
            <a:endParaRPr lang="en-US" dirty="0"/>
          </a:p>
        </p:txBody>
      </p:sp>
      <p:sp>
        <p:nvSpPr>
          <p:cNvPr id="4" name="Date Placeholder 3"/>
          <p:cNvSpPr>
            <a:spLocks noGrp="1"/>
          </p:cNvSpPr>
          <p:nvPr>
            <p:ph type="dt" sz="half" idx="2"/>
          </p:nvPr>
        </p:nvSpPr>
        <p:spPr>
          <a:xfrm>
            <a:off x="1097280" y="6459785"/>
            <a:ext cx="2472271" cy="365125"/>
          </a:xfrm>
          <a:prstGeom prst="rect">
            <a:avLst/>
          </a:prstGeom>
        </p:spPr>
        <p:txBody>
          <a:bodyPr vert="horz" lIns="91440" tIns="45720" rIns="91440" bIns="45720" rtlCol="0" anchor="ctr"/>
          <a:lstStyle>
            <a:lvl1pPr algn="l">
              <a:defRPr sz="900">
                <a:solidFill>
                  <a:srgbClr val="FFFFFF"/>
                </a:solidFill>
              </a:defRPr>
            </a:lvl1pPr>
          </a:lstStyle>
          <a:p>
            <a:fld id="{4F484C78-B221-4F51-A4C7-78404871457C}" type="datetimeFigureOut">
              <a:rPr lang="da-DK" smtClean="0"/>
              <a:t>28-11-2017</a:t>
            </a:fld>
            <a:endParaRPr lang="da-DK"/>
          </a:p>
        </p:txBody>
      </p:sp>
      <p:sp>
        <p:nvSpPr>
          <p:cNvPr id="5" name="Footer Placeholder 4"/>
          <p:cNvSpPr>
            <a:spLocks noGrp="1"/>
          </p:cNvSpPr>
          <p:nvPr>
            <p:ph type="ftr" sz="quarter" idx="3"/>
          </p:nvPr>
        </p:nvSpPr>
        <p:spPr>
          <a:xfrm>
            <a:off x="3686185" y="6459785"/>
            <a:ext cx="4822804" cy="365125"/>
          </a:xfrm>
          <a:prstGeom prst="rect">
            <a:avLst/>
          </a:prstGeom>
        </p:spPr>
        <p:txBody>
          <a:bodyPr vert="horz" lIns="91440" tIns="45720" rIns="91440" bIns="45720" rtlCol="0" anchor="ctr"/>
          <a:lstStyle>
            <a:lvl1pPr algn="ctr">
              <a:defRPr sz="900" cap="all" baseline="0">
                <a:solidFill>
                  <a:srgbClr val="FFFFFF"/>
                </a:solidFill>
              </a:defRPr>
            </a:lvl1pPr>
          </a:lstStyle>
          <a:p>
            <a:endParaRPr lang="da-DK"/>
          </a:p>
        </p:txBody>
      </p:sp>
      <p:sp>
        <p:nvSpPr>
          <p:cNvPr id="6" name="Slide Number Placeholder 5"/>
          <p:cNvSpPr>
            <a:spLocks noGrp="1"/>
          </p:cNvSpPr>
          <p:nvPr>
            <p:ph type="sldNum" sz="quarter" idx="4"/>
          </p:nvPr>
        </p:nvSpPr>
        <p:spPr>
          <a:xfrm>
            <a:off x="9900458" y="6459785"/>
            <a:ext cx="1312025" cy="365125"/>
          </a:xfrm>
          <a:prstGeom prst="rect">
            <a:avLst/>
          </a:prstGeom>
        </p:spPr>
        <p:txBody>
          <a:bodyPr vert="horz" lIns="91440" tIns="45720" rIns="91440" bIns="45720" rtlCol="0" anchor="ctr"/>
          <a:lstStyle>
            <a:lvl1pPr algn="r">
              <a:defRPr sz="1050">
                <a:solidFill>
                  <a:srgbClr val="FFFFFF"/>
                </a:solidFill>
              </a:defRPr>
            </a:lvl1pPr>
          </a:lstStyle>
          <a:p>
            <a:fld id="{0F03B8E0-4F84-4481-817A-455AE317A442}" type="slidenum">
              <a:rPr lang="da-DK" smtClean="0"/>
              <a:t>‹nr.›</a:t>
            </a:fld>
            <a:endParaRPr lang="da-DK"/>
          </a:p>
        </p:txBody>
      </p:sp>
      <p:cxnSp>
        <p:nvCxnSpPr>
          <p:cNvPr id="10" name="Straight Connector 9"/>
          <p:cNvCxnSpPr/>
          <p:nvPr/>
        </p:nvCxnSpPr>
        <p:spPr>
          <a:xfrm>
            <a:off x="1193532" y="1737845"/>
            <a:ext cx="996696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23119052"/>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p:titleStyle>
    <p:body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hyperlink" Target="http://astro-gym.dk/" TargetMode="External"/><Relationship Id="rId2" Type="http://schemas.openxmlformats.org/officeDocument/2006/relationships/notesSlide" Target="../notesSlides/notesSlide6.xml"/><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notesSlide" Target="../notesSlides/notesSlide8.xml"/><Relationship Id="rId1" Type="http://schemas.openxmlformats.org/officeDocument/2006/relationships/slideLayout" Target="../slideLayouts/slideLayout2.xml"/><Relationship Id="rId5" Type="http://schemas.openxmlformats.org/officeDocument/2006/relationships/image" Target="../media/image9.png"/><Relationship Id="rId4" Type="http://schemas.openxmlformats.org/officeDocument/2006/relationships/image" Target="../media/image7.emf"/></Relationships>
</file>

<file path=ppt/slides/_rels/slide1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12.JPG"/></Relationships>
</file>

<file path=ppt/slides/_rels/slide1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1.xml"/><Relationship Id="rId1" Type="http://schemas.openxmlformats.org/officeDocument/2006/relationships/slideLayout" Target="../slideLayouts/slideLayout7.xml"/><Relationship Id="rId5" Type="http://schemas.openxmlformats.org/officeDocument/2006/relationships/image" Target="../media/image15.png"/><Relationship Id="rId4" Type="http://schemas.openxmlformats.org/officeDocument/2006/relationships/image" Target="../media/image14.png"/></Relationships>
</file>

<file path=ppt/slides/_rels/slide18.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2.xml"/><Relationship Id="rId1" Type="http://schemas.openxmlformats.org/officeDocument/2006/relationships/slideLayout" Target="../slideLayouts/slideLayout4.xml"/><Relationship Id="rId5" Type="http://schemas.openxmlformats.org/officeDocument/2006/relationships/image" Target="../media/image19.png"/><Relationship Id="rId4" Type="http://schemas.openxmlformats.org/officeDocument/2006/relationships/image" Target="../media/image18.png"/></Relationships>
</file>

<file path=ppt/slides/_rels/slide2.xml.rels><?xml version="1.0" encoding="UTF-8" standalone="yes"?>
<Relationships xmlns="http://schemas.openxmlformats.org/package/2006/relationships"><Relationship Id="rId3" Type="http://schemas.openxmlformats.org/officeDocument/2006/relationships/hyperlink" Target="http://astro.unl.edu/naap/" TargetMode="External"/><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5.xml"/><Relationship Id="rId1" Type="http://schemas.openxmlformats.org/officeDocument/2006/relationships/slideLayout" Target="../slideLayouts/slideLayout7.xml"/><Relationship Id="rId4" Type="http://schemas.openxmlformats.org/officeDocument/2006/relationships/image" Target="../media/image25.png"/></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7.xml"/><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3" Type="http://schemas.openxmlformats.org/officeDocument/2006/relationships/hyperlink" Target="http://video.upmc.fr/differe.php?collec=E_EUHOU-la-voie-lactee_2012" TargetMode="External"/><Relationship Id="rId2" Type="http://schemas.openxmlformats.org/officeDocument/2006/relationships/notesSlide" Target="../notesSlides/notesSlide18.xml"/><Relationship Id="rId1" Type="http://schemas.openxmlformats.org/officeDocument/2006/relationships/slideLayout" Target="../slideLayouts/slideLayout6.xml"/><Relationship Id="rId4" Type="http://schemas.openxmlformats.org/officeDocument/2006/relationships/image" Target="../media/image27.png"/></Relationships>
</file>

<file path=ppt/slides/_rels/slide29.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hyperlink" Target="https://www.youtube.com/watch?v=RwvpTlrX-G0" TargetMode="External"/><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hyperlink" Target="http://euhou.obspm.fr/public/" TargetMode="Externa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hyperlink" Target="http://euhou.obspm.fr/public/archive.php" TargetMode="External"/><Relationship Id="rId1" Type="http://schemas.openxmlformats.org/officeDocument/2006/relationships/slideLayout" Target="../slideLayouts/slideLayout2.xml"/><Relationship Id="rId4" Type="http://schemas.openxmlformats.org/officeDocument/2006/relationships/image" Target="../media/image32.png"/></Relationships>
</file>

<file path=ppt/slides/_rels/slide33.xml.rels><?xml version="1.0" encoding="UTF-8" standalone="yes"?>
<Relationships xmlns="http://schemas.openxmlformats.org/package/2006/relationships"><Relationship Id="rId3" Type="http://schemas.openxmlformats.org/officeDocument/2006/relationships/image" Target="../media/image33.emf"/><Relationship Id="rId2" Type="http://schemas.openxmlformats.org/officeDocument/2006/relationships/notesSlide" Target="../notesSlides/notesSlide20.xml"/><Relationship Id="rId1" Type="http://schemas.openxmlformats.org/officeDocument/2006/relationships/slideLayout" Target="../slideLayouts/slideLayout2.xml"/><Relationship Id="rId5" Type="http://schemas.openxmlformats.org/officeDocument/2006/relationships/image" Target="../media/image260.png"/><Relationship Id="rId4" Type="http://schemas.openxmlformats.org/officeDocument/2006/relationships/image" Target="../media/image33.png"/></Relationships>
</file>

<file path=ppt/slides/_rels/slide34.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21.xml"/><Relationship Id="rId1" Type="http://schemas.openxmlformats.org/officeDocument/2006/relationships/slideLayout" Target="../slideLayouts/slideLayout2.xml"/><Relationship Id="rId4" Type="http://schemas.openxmlformats.org/officeDocument/2006/relationships/image" Target="../media/image36.png"/></Relationships>
</file>

<file path=ppt/slides/_rels/slide36.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3" Type="http://schemas.openxmlformats.org/officeDocument/2006/relationships/image" Target="../media/image39.jpg"/><Relationship Id="rId2" Type="http://schemas.openxmlformats.org/officeDocument/2006/relationships/image" Target="../media/image38.jpg"/><Relationship Id="rId1" Type="http://schemas.openxmlformats.org/officeDocument/2006/relationships/slideLayout" Target="../slideLayouts/slideLayout4.xml"/><Relationship Id="rId6" Type="http://schemas.openxmlformats.org/officeDocument/2006/relationships/image" Target="../media/image42.jpeg"/><Relationship Id="rId5" Type="http://schemas.openxmlformats.org/officeDocument/2006/relationships/image" Target="../media/image41.jpg"/><Relationship Id="rId4" Type="http://schemas.openxmlformats.org/officeDocument/2006/relationships/image" Target="../media/image40.jpeg"/></Relationships>
</file>

<file path=ppt/slides/_rels/slide39.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23.xml"/><Relationship Id="rId1" Type="http://schemas.openxmlformats.org/officeDocument/2006/relationships/slideLayout" Target="../slideLayouts/slideLayout2.xml"/><Relationship Id="rId5" Type="http://schemas.openxmlformats.org/officeDocument/2006/relationships/image" Target="../media/image45.png"/><Relationship Id="rId4" Type="http://schemas.openxmlformats.org/officeDocument/2006/relationships/image" Target="../media/image44.png"/></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notesSlide" Target="../notesSlides/notesSlide24.xml"/><Relationship Id="rId1" Type="http://schemas.openxmlformats.org/officeDocument/2006/relationships/slideLayout" Target="../slideLayouts/slideLayout2.xml"/><Relationship Id="rId5" Type="http://schemas.openxmlformats.org/officeDocument/2006/relationships/image" Target="../media/image48.jpeg"/><Relationship Id="rId4" Type="http://schemas.openxmlformats.org/officeDocument/2006/relationships/image" Target="../media/image47.jpeg"/></Relationships>
</file>

<file path=ppt/slides/_rels/slide41.xml.rels><?xml version="1.0" encoding="UTF-8" standalone="yes"?>
<Relationships xmlns="http://schemas.openxmlformats.org/package/2006/relationships"><Relationship Id="rId3" Type="http://schemas.openxmlformats.org/officeDocument/2006/relationships/hyperlink" Target="http://www.astro-optics.dk/" TargetMode="External"/><Relationship Id="rId7" Type="http://schemas.openxmlformats.org/officeDocument/2006/relationships/image" Target="../media/image50.png"/><Relationship Id="rId2" Type="http://schemas.openxmlformats.org/officeDocument/2006/relationships/hyperlink" Target="http://2astro.dk/" TargetMode="External"/><Relationship Id="rId1" Type="http://schemas.openxmlformats.org/officeDocument/2006/relationships/slideLayout" Target="../slideLayouts/slideLayout2.xml"/><Relationship Id="rId6" Type="http://schemas.openxmlformats.org/officeDocument/2006/relationships/image" Target="../media/image49.png"/><Relationship Id="rId5" Type="http://schemas.openxmlformats.org/officeDocument/2006/relationships/hyperlink" Target="http://meade.com/" TargetMode="External"/><Relationship Id="rId4" Type="http://schemas.openxmlformats.org/officeDocument/2006/relationships/hyperlink" Target="http://celestron.com/" TargetMode="External"/></Relationships>
</file>

<file path=ppt/slides/_rels/slide42.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image" Target="../media/image51.jpeg"/><Relationship Id="rId1" Type="http://schemas.openxmlformats.org/officeDocument/2006/relationships/slideLayout" Target="../slideLayouts/slideLayout4.xml"/></Relationships>
</file>

<file path=ppt/slides/_rels/slide43.xml.rels><?xml version="1.0" encoding="UTF-8" standalone="yes"?>
<Relationships xmlns="http://schemas.openxmlformats.org/package/2006/relationships"><Relationship Id="rId2" Type="http://schemas.openxmlformats.org/officeDocument/2006/relationships/image" Target="../media/image53.jpe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notesSlide" Target="../notesSlides/notesSlide25.xml"/><Relationship Id="rId1" Type="http://schemas.openxmlformats.org/officeDocument/2006/relationships/slideLayout" Target="../slideLayouts/slideLayout2.xml"/><Relationship Id="rId4" Type="http://schemas.openxmlformats.org/officeDocument/2006/relationships/image" Target="../media/image55.jpeg"/></Relationships>
</file>

<file path=ppt/slides/_rels/slide45.xml.rels><?xml version="1.0" encoding="UTF-8" standalone="yes"?>
<Relationships xmlns="http://schemas.openxmlformats.org/package/2006/relationships"><Relationship Id="rId3" Type="http://schemas.openxmlformats.org/officeDocument/2006/relationships/image" Target="../media/image56.jpeg"/><Relationship Id="rId2" Type="http://schemas.openxmlformats.org/officeDocument/2006/relationships/notesSlide" Target="../notesSlides/notesSlide26.xml"/><Relationship Id="rId1" Type="http://schemas.openxmlformats.org/officeDocument/2006/relationships/slideLayout" Target="../slideLayouts/slideLayout7.xml"/><Relationship Id="rId5" Type="http://schemas.openxmlformats.org/officeDocument/2006/relationships/image" Target="../media/image58.jpg"/><Relationship Id="rId4" Type="http://schemas.openxmlformats.org/officeDocument/2006/relationships/image" Target="../media/image57.jpg"/></Relationships>
</file>

<file path=ppt/slides/_rels/slide46.xml.rels><?xml version="1.0" encoding="UTF-8" standalone="yes"?>
<Relationships xmlns="http://schemas.openxmlformats.org/package/2006/relationships"><Relationship Id="rId2" Type="http://schemas.openxmlformats.org/officeDocument/2006/relationships/image" Target="../media/image59.jp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3.gif"/><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4.xml"/><Relationship Id="rId5" Type="http://schemas.openxmlformats.org/officeDocument/2006/relationships/hyperlink" Target="http://www.eu-hou.net/" TargetMode="External"/><Relationship Id="rId4" Type="http://schemas.openxmlformats.org/officeDocument/2006/relationships/hyperlink" Target="http://www.java.com/en/download/"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p:txBody>
          <a:bodyPr/>
          <a:lstStyle/>
          <a:p>
            <a:r>
              <a:rPr lang="da-DK" smtClean="0"/>
              <a:t>Observationer og eksperimenter i astronomi</a:t>
            </a:r>
            <a:endParaRPr lang="da-DK"/>
          </a:p>
        </p:txBody>
      </p:sp>
      <p:sp>
        <p:nvSpPr>
          <p:cNvPr id="3" name="Undertitel 2"/>
          <p:cNvSpPr>
            <a:spLocks noGrp="1"/>
          </p:cNvSpPr>
          <p:nvPr>
            <p:ph type="subTitle" idx="1"/>
          </p:nvPr>
        </p:nvSpPr>
        <p:spPr/>
        <p:txBody>
          <a:bodyPr/>
          <a:lstStyle/>
          <a:p>
            <a:r>
              <a:rPr lang="da-DK" smtClean="0"/>
              <a:t>Fagdidaktisk kursus i astronomi 29. november 2017</a:t>
            </a:r>
            <a:endParaRPr lang="da-DK"/>
          </a:p>
        </p:txBody>
      </p:sp>
    </p:spTree>
    <p:extLst>
      <p:ext uri="{BB962C8B-B14F-4D97-AF65-F5344CB8AC3E}">
        <p14:creationId xmlns:p14="http://schemas.microsoft.com/office/powerpoint/2010/main" val="126766678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a-DK" smtClean="0"/>
              <a:t>Hvorfor SalsaJ?</a:t>
            </a:r>
            <a:endParaRPr lang="da-DK"/>
          </a:p>
        </p:txBody>
      </p:sp>
      <p:sp>
        <p:nvSpPr>
          <p:cNvPr id="3" name="Pladsholder til indhold 2"/>
          <p:cNvSpPr>
            <a:spLocks noGrp="1"/>
          </p:cNvSpPr>
          <p:nvPr>
            <p:ph idx="1"/>
          </p:nvPr>
        </p:nvSpPr>
        <p:spPr>
          <a:xfrm>
            <a:off x="1097280" y="1845734"/>
            <a:ext cx="10058400" cy="1921594"/>
          </a:xfrm>
        </p:spPr>
        <p:txBody>
          <a:bodyPr/>
          <a:lstStyle/>
          <a:p>
            <a:pPr marL="457200" indent="-457200">
              <a:buFont typeface="+mj-lt"/>
              <a:buAutoNum type="arabicPeriod"/>
            </a:pPr>
            <a:r>
              <a:rPr lang="da-DK"/>
              <a:t>SalsaJ er </a:t>
            </a:r>
            <a:r>
              <a:rPr lang="da-DK" smtClean="0"/>
              <a:t>gratis.</a:t>
            </a:r>
            <a:endParaRPr lang="da-DK"/>
          </a:p>
          <a:p>
            <a:pPr marL="457200" indent="-457200">
              <a:buFont typeface="+mj-lt"/>
              <a:buAutoNum type="arabicPeriod"/>
            </a:pPr>
            <a:r>
              <a:rPr lang="da-DK"/>
              <a:t>Brugerfladen er </a:t>
            </a:r>
            <a:r>
              <a:rPr lang="da-DK" smtClean="0"/>
              <a:t>enkel.</a:t>
            </a:r>
            <a:endParaRPr lang="da-DK"/>
          </a:p>
          <a:p>
            <a:pPr marL="457200" indent="-457200">
              <a:buFont typeface="+mj-lt"/>
              <a:buAutoNum type="arabicPeriod"/>
            </a:pPr>
            <a:r>
              <a:rPr lang="da-DK"/>
              <a:t>Det har tilstrækkeligt med funktioner til at lave </a:t>
            </a:r>
            <a:r>
              <a:rPr lang="da-DK" smtClean="0"/>
              <a:t>databehandling.</a:t>
            </a:r>
            <a:endParaRPr lang="da-DK"/>
          </a:p>
          <a:p>
            <a:pPr marL="457200" indent="-457200">
              <a:buFont typeface="+mj-lt"/>
              <a:buAutoNum type="arabicPeriod"/>
            </a:pPr>
            <a:r>
              <a:rPr lang="da-DK" smtClean="0"/>
              <a:t>Det kan køre på alle platforme, der kan afvikle Java.</a:t>
            </a:r>
            <a:endParaRPr lang="da-DK"/>
          </a:p>
        </p:txBody>
      </p:sp>
      <p:pic>
        <p:nvPicPr>
          <p:cNvPr id="5" name="Billede 4"/>
          <p:cNvPicPr>
            <a:picLocks noChangeAspect="1"/>
          </p:cNvPicPr>
          <p:nvPr/>
        </p:nvPicPr>
        <p:blipFill>
          <a:blip r:embed="rId2"/>
          <a:stretch>
            <a:fillRect/>
          </a:stretch>
        </p:blipFill>
        <p:spPr>
          <a:xfrm>
            <a:off x="2575560" y="3875702"/>
            <a:ext cx="6400800" cy="2114550"/>
          </a:xfrm>
          <a:prstGeom prst="rect">
            <a:avLst/>
          </a:prstGeom>
        </p:spPr>
      </p:pic>
    </p:spTree>
    <p:extLst>
      <p:ext uri="{BB962C8B-B14F-4D97-AF65-F5344CB8AC3E}">
        <p14:creationId xmlns:p14="http://schemas.microsoft.com/office/powerpoint/2010/main" val="3357092355"/>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a-DK" smtClean="0"/>
              <a:t>SalsaJ - træningsøvelser</a:t>
            </a:r>
            <a:endParaRPr lang="da-DK"/>
          </a:p>
        </p:txBody>
      </p:sp>
      <p:sp>
        <p:nvSpPr>
          <p:cNvPr id="5" name="Pladsholder til tekst 4"/>
          <p:cNvSpPr>
            <a:spLocks noGrp="1"/>
          </p:cNvSpPr>
          <p:nvPr>
            <p:ph type="body" idx="1"/>
          </p:nvPr>
        </p:nvSpPr>
        <p:spPr/>
        <p:txBody>
          <a:bodyPr/>
          <a:lstStyle/>
          <a:p>
            <a:r>
              <a:rPr lang="da-DK"/>
              <a:t>Øvelserne</a:t>
            </a:r>
          </a:p>
        </p:txBody>
      </p:sp>
      <p:sp>
        <p:nvSpPr>
          <p:cNvPr id="3" name="Pladsholder til indhold 2"/>
          <p:cNvSpPr>
            <a:spLocks noGrp="1"/>
          </p:cNvSpPr>
          <p:nvPr>
            <p:ph sz="half" idx="2"/>
          </p:nvPr>
        </p:nvSpPr>
        <p:spPr/>
        <p:txBody>
          <a:bodyPr/>
          <a:lstStyle/>
          <a:p>
            <a:pPr lvl="2"/>
            <a:r>
              <a:rPr lang="da-DK" sz="1600" b="1" smtClean="0"/>
              <a:t>Månen</a:t>
            </a:r>
          </a:p>
          <a:p>
            <a:pPr lvl="3"/>
            <a:r>
              <a:rPr lang="da-DK" smtClean="0"/>
              <a:t>at datere Humboldtkrateret på Månen.</a:t>
            </a:r>
          </a:p>
          <a:p>
            <a:pPr lvl="2"/>
            <a:r>
              <a:rPr lang="da-DK" sz="1600" b="1" smtClean="0"/>
              <a:t>Saturn, dens ringe og dens satellitter</a:t>
            </a:r>
            <a:endParaRPr lang="da-DK" b="1" smtClean="0"/>
          </a:p>
          <a:p>
            <a:pPr lvl="3"/>
            <a:r>
              <a:rPr lang="da-DK" smtClean="0"/>
              <a:t>Kan man blindt stole på målinger?</a:t>
            </a:r>
          </a:p>
          <a:p>
            <a:pPr lvl="3"/>
            <a:r>
              <a:rPr lang="da-DK" smtClean="0"/>
              <a:t>Lær om sammenhængen mellem måners form og deres radius.</a:t>
            </a:r>
          </a:p>
          <a:p>
            <a:pPr lvl="2"/>
            <a:r>
              <a:rPr lang="da-DK" sz="1600" b="1" smtClean="0"/>
              <a:t>Objekter udenfor Solsystemet</a:t>
            </a:r>
            <a:endParaRPr lang="da-DK" b="1" smtClean="0"/>
          </a:p>
          <a:p>
            <a:pPr lvl="3"/>
            <a:r>
              <a:rPr lang="da-DK" smtClean="0"/>
              <a:t>Mål størrelsen af en EGG.</a:t>
            </a:r>
          </a:p>
          <a:p>
            <a:pPr lvl="3"/>
            <a:r>
              <a:rPr lang="da-DK" smtClean="0"/>
              <a:t>Undersøg skivens størrelse i </a:t>
            </a:r>
            <a:r>
              <a:rPr lang="el-GR" smtClean="0">
                <a:latin typeface="Times New Roman" panose="02020603050405020304" pitchFamily="18" charset="0"/>
                <a:cs typeface="Times New Roman" panose="02020603050405020304" pitchFamily="18" charset="0"/>
              </a:rPr>
              <a:t>β</a:t>
            </a:r>
            <a:r>
              <a:rPr lang="da-DK" smtClean="0">
                <a:latin typeface="Times New Roman" panose="02020603050405020304" pitchFamily="18" charset="0"/>
                <a:cs typeface="Times New Roman" panose="02020603050405020304" pitchFamily="18" charset="0"/>
              </a:rPr>
              <a:t> Pictoris.</a:t>
            </a:r>
            <a:endParaRPr lang="da-DK" smtClean="0"/>
          </a:p>
          <a:p>
            <a:pPr lvl="3"/>
            <a:endParaRPr lang="da-DK"/>
          </a:p>
        </p:txBody>
      </p:sp>
      <p:sp>
        <p:nvSpPr>
          <p:cNvPr id="6" name="Pladsholder til tekst 5"/>
          <p:cNvSpPr>
            <a:spLocks noGrp="1"/>
          </p:cNvSpPr>
          <p:nvPr>
            <p:ph type="body" sz="quarter" idx="3"/>
          </p:nvPr>
        </p:nvSpPr>
        <p:spPr/>
        <p:txBody>
          <a:bodyPr/>
          <a:lstStyle/>
          <a:p>
            <a:r>
              <a:rPr lang="da-DK"/>
              <a:t>Mål</a:t>
            </a:r>
          </a:p>
        </p:txBody>
      </p:sp>
      <p:sp>
        <p:nvSpPr>
          <p:cNvPr id="4" name="Pladsholder til indhold 3"/>
          <p:cNvSpPr>
            <a:spLocks noGrp="1"/>
          </p:cNvSpPr>
          <p:nvPr>
            <p:ph sz="quarter" idx="4"/>
          </p:nvPr>
        </p:nvSpPr>
        <p:spPr/>
        <p:txBody>
          <a:bodyPr/>
          <a:lstStyle/>
          <a:p>
            <a:pPr lvl="1"/>
            <a:r>
              <a:rPr lang="da-DK" sz="1600" smtClean="0"/>
              <a:t>Opøve fortrolighed med SalsaJ</a:t>
            </a:r>
          </a:p>
          <a:p>
            <a:pPr lvl="2"/>
            <a:r>
              <a:rPr lang="da-DK" smtClean="0"/>
              <a:t>Længde- og arealmålinger</a:t>
            </a:r>
          </a:p>
          <a:p>
            <a:pPr lvl="2"/>
            <a:r>
              <a:rPr lang="da-DK" smtClean="0"/>
              <a:t>Afvikling af Makroer</a:t>
            </a:r>
          </a:p>
          <a:p>
            <a:pPr lvl="2"/>
            <a:r>
              <a:rPr lang="da-DK" smtClean="0"/>
              <a:t>Skalaværktøjet</a:t>
            </a:r>
          </a:p>
          <a:p>
            <a:pPr lvl="1"/>
            <a:r>
              <a:rPr lang="da-DK" sz="1600" smtClean="0"/>
              <a:t>Lære om egenskaber ved Solsystemet</a:t>
            </a:r>
          </a:p>
          <a:p>
            <a:pPr lvl="2"/>
            <a:r>
              <a:rPr lang="da-DK" smtClean="0"/>
              <a:t>Nedre grænse for Solsystemets alder</a:t>
            </a:r>
          </a:p>
          <a:p>
            <a:pPr lvl="2"/>
            <a:r>
              <a:rPr lang="da-DK" smtClean="0"/>
              <a:t>Månen og andre måner</a:t>
            </a:r>
          </a:p>
          <a:p>
            <a:pPr lvl="1"/>
            <a:r>
              <a:rPr lang="da-DK" sz="1600" smtClean="0"/>
              <a:t>Lære lidt om dannelsen af planetsystemer</a:t>
            </a:r>
          </a:p>
          <a:p>
            <a:pPr lvl="2"/>
            <a:r>
              <a:rPr lang="da-DK" smtClean="0"/>
              <a:t>Størrelsen af oprindelige protostjernesystemer (kan evt. perspektiveres til størrelsen af vores system inkl. Oort-skyen.) </a:t>
            </a:r>
            <a:endParaRPr lang="da-DK"/>
          </a:p>
        </p:txBody>
      </p:sp>
      <p:sp>
        <p:nvSpPr>
          <p:cNvPr id="7" name="Tekstfelt 6"/>
          <p:cNvSpPr txBox="1"/>
          <p:nvPr/>
        </p:nvSpPr>
        <p:spPr>
          <a:xfrm>
            <a:off x="1587640" y="5486400"/>
            <a:ext cx="7636747" cy="369332"/>
          </a:xfrm>
          <a:prstGeom prst="rect">
            <a:avLst/>
          </a:prstGeom>
          <a:noFill/>
        </p:spPr>
        <p:txBody>
          <a:bodyPr wrap="square" rtlCol="0">
            <a:spAutoFit/>
          </a:bodyPr>
          <a:lstStyle/>
          <a:p>
            <a:pPr algn="ctr"/>
            <a:r>
              <a:rPr lang="da-DK" smtClean="0"/>
              <a:t>Se øvelsesvejledningen på </a:t>
            </a:r>
            <a:r>
              <a:rPr lang="da-DK" smtClean="0">
                <a:hlinkClick r:id="rId3"/>
              </a:rPr>
              <a:t>http://astro-gym.dk</a:t>
            </a:r>
            <a:r>
              <a:rPr lang="da-DK" smtClean="0"/>
              <a:t> </a:t>
            </a:r>
            <a:endParaRPr lang="da-DK"/>
          </a:p>
        </p:txBody>
      </p:sp>
    </p:spTree>
    <p:extLst>
      <p:ext uri="{BB962C8B-B14F-4D97-AF65-F5344CB8AC3E}">
        <p14:creationId xmlns:p14="http://schemas.microsoft.com/office/powerpoint/2010/main" val="9336779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4">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4">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4">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4">
                                            <p:txEl>
                                              <p:pRg st="4" end="4"/>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4">
                                            <p:txEl>
                                              <p:pRg st="5" end="5"/>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4">
                                            <p:txEl>
                                              <p:pRg st="6" end="6"/>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4">
                                            <p:txEl>
                                              <p:pRg st="7" end="7"/>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4">
                                            <p:txEl>
                                              <p:pRg st="8" end="8"/>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P spid="4" grpId="0" build="p"/>
      <p:bldP spid="7"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a-DK" smtClean="0"/>
              <a:t>Videregående øvelser</a:t>
            </a:r>
            <a:endParaRPr lang="da-DK"/>
          </a:p>
        </p:txBody>
      </p:sp>
      <p:sp>
        <p:nvSpPr>
          <p:cNvPr id="3" name="Pladsholder til indhold 2"/>
          <p:cNvSpPr>
            <a:spLocks noGrp="1"/>
          </p:cNvSpPr>
          <p:nvPr>
            <p:ph sz="half" idx="1"/>
          </p:nvPr>
        </p:nvSpPr>
        <p:spPr/>
        <p:txBody>
          <a:bodyPr>
            <a:normAutofit fontScale="92500" lnSpcReduction="20000"/>
          </a:bodyPr>
          <a:lstStyle/>
          <a:p>
            <a:r>
              <a:rPr lang="da-DK" smtClean="0"/>
              <a:t>Udmål et HR-diagram</a:t>
            </a:r>
          </a:p>
          <a:p>
            <a:pPr lvl="1"/>
            <a:r>
              <a:rPr lang="da-DK" smtClean="0"/>
              <a:t>Benyt billeder til at måle størrelsesklasserne i to farvebånd</a:t>
            </a:r>
          </a:p>
          <a:p>
            <a:pPr lvl="1"/>
            <a:r>
              <a:rPr lang="da-DK" smtClean="0"/>
              <a:t>Plot HR-diagram og fortolk det</a:t>
            </a:r>
          </a:p>
          <a:p>
            <a:pPr lvl="2"/>
            <a:r>
              <a:rPr lang="da-DK" smtClean="0"/>
              <a:t>Aldersbestemmelse</a:t>
            </a:r>
          </a:p>
          <a:p>
            <a:pPr lvl="2"/>
            <a:r>
              <a:rPr lang="da-DK" smtClean="0"/>
              <a:t>Afstandsbestemmelse</a:t>
            </a:r>
            <a:endParaRPr lang="da-DK"/>
          </a:p>
        </p:txBody>
      </p:sp>
      <p:sp>
        <p:nvSpPr>
          <p:cNvPr id="4" name="Pladsholder til indhold 3"/>
          <p:cNvSpPr>
            <a:spLocks noGrp="1"/>
          </p:cNvSpPr>
          <p:nvPr>
            <p:ph sz="half" idx="2"/>
          </p:nvPr>
        </p:nvSpPr>
        <p:spPr/>
        <p:txBody>
          <a:bodyPr>
            <a:normAutofit fontScale="92500" lnSpcReduction="20000"/>
          </a:bodyPr>
          <a:lstStyle/>
          <a:p>
            <a:r>
              <a:rPr lang="da-DK" smtClean="0"/>
              <a:t>Mål</a:t>
            </a:r>
          </a:p>
          <a:p>
            <a:r>
              <a:rPr lang="da-DK" smtClean="0"/>
              <a:t>At lære hvordan fotometri kan bruges til at måle afstande til- og aldre af hobe i den nære omegn af Solen.</a:t>
            </a:r>
          </a:p>
          <a:p>
            <a:r>
              <a:rPr lang="da-DK" smtClean="0"/>
              <a:t>Indhold</a:t>
            </a:r>
          </a:p>
          <a:p>
            <a:pPr lvl="1"/>
            <a:r>
              <a:rPr lang="da-DK" smtClean="0"/>
              <a:t>Størrelsesklassebegrebet</a:t>
            </a:r>
          </a:p>
          <a:p>
            <a:pPr lvl="1"/>
            <a:r>
              <a:rPr lang="da-DK" smtClean="0"/>
              <a:t>Kalibrering af målinger</a:t>
            </a:r>
          </a:p>
          <a:p>
            <a:pPr lvl="1"/>
            <a:r>
              <a:rPr lang="da-DK" smtClean="0"/>
              <a:t>Fitning af resultater med teoretiske modeller</a:t>
            </a:r>
          </a:p>
          <a:p>
            <a:r>
              <a:rPr lang="da-DK" smtClean="0"/>
              <a:t>Sværhedsgrad</a:t>
            </a:r>
          </a:p>
          <a:p>
            <a:pPr lvl="1"/>
            <a:r>
              <a:rPr lang="da-DK" smtClean="0"/>
              <a:t>B-elever i natvid kan lave hele opgaven. C-elever kan nok kun lave det rå HR-diagram.</a:t>
            </a:r>
          </a:p>
          <a:p>
            <a:r>
              <a:rPr lang="da-DK" smtClean="0"/>
              <a:t>Omfang</a:t>
            </a:r>
          </a:p>
          <a:p>
            <a:pPr lvl="1"/>
            <a:r>
              <a:rPr lang="da-DK" smtClean="0"/>
              <a:t>ca. 4,5 klokketimer.</a:t>
            </a:r>
          </a:p>
          <a:p>
            <a:endParaRPr lang="da-DK"/>
          </a:p>
        </p:txBody>
      </p:sp>
      <p:pic>
        <p:nvPicPr>
          <p:cNvPr id="5" name="Billede 4"/>
          <p:cNvPicPr>
            <a:picLocks noChangeAspect="1"/>
          </p:cNvPicPr>
          <p:nvPr/>
        </p:nvPicPr>
        <p:blipFill>
          <a:blip r:embed="rId3"/>
          <a:stretch>
            <a:fillRect/>
          </a:stretch>
        </p:blipFill>
        <p:spPr>
          <a:xfrm>
            <a:off x="914398" y="3522102"/>
            <a:ext cx="4167385" cy="2346992"/>
          </a:xfrm>
          <a:prstGeom prst="rect">
            <a:avLst/>
          </a:prstGeom>
        </p:spPr>
      </p:pic>
    </p:spTree>
    <p:extLst>
      <p:ext uri="{BB962C8B-B14F-4D97-AF65-F5344CB8AC3E}">
        <p14:creationId xmlns:p14="http://schemas.microsoft.com/office/powerpoint/2010/main" val="34629661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4">
                                            <p:txEl>
                                              <p:pRg st="3" end="3"/>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4">
                                            <p:txEl>
                                              <p:pRg st="4" end="4"/>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4">
                                            <p:txEl>
                                              <p:pRg st="5" end="5"/>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4">
                                            <p:txEl>
                                              <p:pRg st="6" end="6"/>
                                            </p:txEl>
                                          </p:spTgt>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4">
                                            <p:txEl>
                                              <p:pRg st="7" end="7"/>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4">
                                            <p:txEl>
                                              <p:pRg st="8" end="8"/>
                                            </p:txEl>
                                          </p:spTgt>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4">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el 4"/>
          <p:cNvSpPr>
            <a:spLocks noGrp="1"/>
          </p:cNvSpPr>
          <p:nvPr>
            <p:ph type="title"/>
          </p:nvPr>
        </p:nvSpPr>
        <p:spPr/>
        <p:txBody>
          <a:bodyPr/>
          <a:lstStyle/>
          <a:p>
            <a:r>
              <a:rPr lang="da-DK" smtClean="0"/>
              <a:t>Differentiering</a:t>
            </a:r>
            <a:endParaRPr lang="da-DK"/>
          </a:p>
        </p:txBody>
      </p:sp>
      <p:sp>
        <p:nvSpPr>
          <p:cNvPr id="6" name="Pladsholder til indhold 5"/>
          <p:cNvSpPr>
            <a:spLocks noGrp="1"/>
          </p:cNvSpPr>
          <p:nvPr>
            <p:ph idx="1"/>
          </p:nvPr>
        </p:nvSpPr>
        <p:spPr/>
        <p:txBody>
          <a:bodyPr/>
          <a:lstStyle/>
          <a:p>
            <a:pPr lvl="1"/>
            <a:r>
              <a:rPr lang="da-DK" smtClean="0"/>
              <a:t>Man kan benytte et Office365/Googledocs-ark til datadeling – eleverne kan nøjes med at måle på f. eks. et halvt billede.</a:t>
            </a:r>
          </a:p>
          <a:p>
            <a:pPr lvl="1"/>
            <a:r>
              <a:rPr lang="da-DK" smtClean="0"/>
              <a:t>Udpræget C-niveauagtige elever i natvid kan nøjes med at lave et ukalibreret HR-diagram.</a:t>
            </a:r>
          </a:p>
          <a:p>
            <a:pPr lvl="1"/>
            <a:r>
              <a:rPr lang="da-DK" smtClean="0"/>
              <a:t>Lidt dygtigere elever kan bestemme standardstørrelsesklasser og bestemme afstanden til hoben.</a:t>
            </a:r>
          </a:p>
          <a:p>
            <a:pPr lvl="1"/>
            <a:r>
              <a:rPr lang="da-DK" smtClean="0"/>
              <a:t>Dygtige elever kan også lave aldersbestemmelse.</a:t>
            </a:r>
          </a:p>
          <a:p>
            <a:pPr lvl="1"/>
            <a:r>
              <a:rPr lang="da-DK" smtClean="0"/>
              <a:t>Alle kan diskutere problemet med at aflæse turn-off.</a:t>
            </a:r>
          </a:p>
          <a:p>
            <a:pPr lvl="1"/>
            <a:r>
              <a:rPr lang="da-DK" smtClean="0"/>
              <a:t>Alle kan diskutere problemet med forgrunds- og baggrundsstjerner.</a:t>
            </a:r>
          </a:p>
          <a:p>
            <a:pPr lvl="1"/>
            <a:r>
              <a:rPr lang="da-DK" smtClean="0"/>
              <a:t>De meget dygtige elever kan forsøge at fjerne bag- og forgrundsstjerner.</a:t>
            </a:r>
          </a:p>
          <a:p>
            <a:endParaRPr lang="da-DK"/>
          </a:p>
        </p:txBody>
      </p:sp>
      <p:pic>
        <p:nvPicPr>
          <p:cNvPr id="7" name="Billede 6"/>
          <p:cNvPicPr>
            <a:picLocks noChangeAspect="1"/>
          </p:cNvPicPr>
          <p:nvPr/>
        </p:nvPicPr>
        <p:blipFill>
          <a:blip r:embed="rId3"/>
          <a:stretch>
            <a:fillRect/>
          </a:stretch>
        </p:blipFill>
        <p:spPr>
          <a:xfrm>
            <a:off x="1446493" y="4429592"/>
            <a:ext cx="2750603" cy="1734313"/>
          </a:xfrm>
          <a:prstGeom prst="rect">
            <a:avLst/>
          </a:prstGeom>
        </p:spPr>
      </p:pic>
      <p:pic>
        <p:nvPicPr>
          <p:cNvPr id="8" name="Billede 7"/>
          <p:cNvPicPr>
            <a:picLocks noChangeAspect="1"/>
          </p:cNvPicPr>
          <p:nvPr/>
        </p:nvPicPr>
        <p:blipFill>
          <a:blip r:embed="rId4"/>
          <a:stretch>
            <a:fillRect/>
          </a:stretch>
        </p:blipFill>
        <p:spPr>
          <a:xfrm>
            <a:off x="4857204" y="4429591"/>
            <a:ext cx="2934789" cy="1734313"/>
          </a:xfrm>
          <a:prstGeom prst="rect">
            <a:avLst/>
          </a:prstGeom>
        </p:spPr>
      </p:pic>
      <p:pic>
        <p:nvPicPr>
          <p:cNvPr id="9" name="Billede 8"/>
          <p:cNvPicPr>
            <a:picLocks noChangeAspect="1"/>
          </p:cNvPicPr>
          <p:nvPr/>
        </p:nvPicPr>
        <p:blipFill>
          <a:blip r:embed="rId5"/>
          <a:stretch>
            <a:fillRect/>
          </a:stretch>
        </p:blipFill>
        <p:spPr>
          <a:xfrm>
            <a:off x="9061705" y="3094016"/>
            <a:ext cx="2931490" cy="3110637"/>
          </a:xfrm>
          <a:prstGeom prst="rect">
            <a:avLst/>
          </a:prstGeom>
        </p:spPr>
      </p:pic>
    </p:spTree>
    <p:extLst>
      <p:ext uri="{BB962C8B-B14F-4D97-AF65-F5344CB8AC3E}">
        <p14:creationId xmlns:p14="http://schemas.microsoft.com/office/powerpoint/2010/main" val="2053028803"/>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a-DK" smtClean="0"/>
              <a:t>Andre SalsaJ-øvelser</a:t>
            </a:r>
            <a:endParaRPr lang="da-DK"/>
          </a:p>
        </p:txBody>
      </p:sp>
      <p:sp>
        <p:nvSpPr>
          <p:cNvPr id="4" name="Pladsholder til indhold 3"/>
          <p:cNvSpPr>
            <a:spLocks noGrp="1"/>
          </p:cNvSpPr>
          <p:nvPr>
            <p:ph sz="half" idx="2"/>
          </p:nvPr>
        </p:nvSpPr>
        <p:spPr>
          <a:xfrm>
            <a:off x="6126480" y="2233627"/>
            <a:ext cx="4937760" cy="4023360"/>
          </a:xfrm>
        </p:spPr>
        <p:txBody>
          <a:bodyPr/>
          <a:lstStyle/>
          <a:p>
            <a:pPr lvl="1"/>
            <a:r>
              <a:rPr lang="da-DK" smtClean="0"/>
              <a:t>Supernovalyskurve </a:t>
            </a:r>
            <a:r>
              <a:rPr lang="da-DK"/>
              <a:t>i</a:t>
            </a:r>
            <a:r>
              <a:rPr lang="da-DK" smtClean="0"/>
              <a:t> M100.</a:t>
            </a:r>
          </a:p>
          <a:p>
            <a:pPr lvl="2"/>
            <a:r>
              <a:rPr lang="da-DK" smtClean="0"/>
              <a:t>En lyskurve bestemmes og afstanden til M100 måles.</a:t>
            </a:r>
          </a:p>
          <a:p>
            <a:pPr lvl="1"/>
            <a:r>
              <a:rPr lang="da-DK" smtClean="0"/>
              <a:t>Afstandsbestemmelse med SNIa-metoden.</a:t>
            </a:r>
          </a:p>
          <a:p>
            <a:pPr lvl="2"/>
            <a:r>
              <a:rPr lang="da-DK" smtClean="0"/>
              <a:t>Afstanden til NGC691 bestemmes.</a:t>
            </a:r>
          </a:p>
          <a:p>
            <a:pPr lvl="1"/>
            <a:r>
              <a:rPr lang="da-DK" smtClean="0"/>
              <a:t>Bestem afstanden til SMC ved Cepheidemetoden.</a:t>
            </a:r>
          </a:p>
          <a:p>
            <a:pPr lvl="1"/>
            <a:r>
              <a:rPr lang="da-DK" smtClean="0"/>
              <a:t>Vej spiralgalaksen NGC 7083.</a:t>
            </a:r>
          </a:p>
          <a:p>
            <a:pPr lvl="2"/>
            <a:r>
              <a:rPr lang="da-DK" smtClean="0"/>
              <a:t>Rød- og blåforskydning af spektrallinier for en galakse anvendes til at bestemme</a:t>
            </a:r>
          </a:p>
          <a:p>
            <a:pPr lvl="3"/>
            <a:r>
              <a:rPr lang="da-DK" smtClean="0"/>
              <a:t>Afstanden til galaksen.</a:t>
            </a:r>
          </a:p>
          <a:p>
            <a:pPr lvl="3"/>
            <a:r>
              <a:rPr lang="da-DK" smtClean="0"/>
              <a:t>Radius af galaksen.</a:t>
            </a:r>
          </a:p>
          <a:p>
            <a:pPr lvl="3"/>
            <a:r>
              <a:rPr lang="da-DK"/>
              <a:t>M</a:t>
            </a:r>
            <a:r>
              <a:rPr lang="da-DK" smtClean="0"/>
              <a:t>assen af galaksen.</a:t>
            </a:r>
          </a:p>
          <a:p>
            <a:pPr lvl="1"/>
            <a:endParaRPr lang="da-DK" smtClean="0"/>
          </a:p>
        </p:txBody>
      </p:sp>
      <p:pic>
        <p:nvPicPr>
          <p:cNvPr id="5" name="Billede 4"/>
          <p:cNvPicPr>
            <a:picLocks noChangeAspect="1"/>
          </p:cNvPicPr>
          <p:nvPr/>
        </p:nvPicPr>
        <p:blipFill>
          <a:blip r:embed="rId3"/>
          <a:stretch>
            <a:fillRect/>
          </a:stretch>
        </p:blipFill>
        <p:spPr>
          <a:xfrm>
            <a:off x="1227907" y="1843116"/>
            <a:ext cx="4417114" cy="4450284"/>
          </a:xfrm>
          <a:prstGeom prst="rect">
            <a:avLst/>
          </a:prstGeom>
          <a:ln w="15875">
            <a:solidFill>
              <a:schemeClr val="accent1"/>
            </a:solidFill>
          </a:ln>
          <a:effectLst>
            <a:softEdge rad="127000"/>
          </a:effectLst>
          <a:scene3d>
            <a:camera prst="orthographicFront"/>
            <a:lightRig rig="threePt" dir="t"/>
          </a:scene3d>
          <a:sp3d>
            <a:bevelB w="19050"/>
          </a:sp3d>
        </p:spPr>
      </p:pic>
    </p:spTree>
    <p:extLst>
      <p:ext uri="{BB962C8B-B14F-4D97-AF65-F5344CB8AC3E}">
        <p14:creationId xmlns:p14="http://schemas.microsoft.com/office/powerpoint/2010/main" val="2815366773"/>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p:txBody>
          <a:bodyPr/>
          <a:lstStyle/>
          <a:p>
            <a:r>
              <a:rPr lang="da-DK" smtClean="0"/>
              <a:t>Data fra Internettet</a:t>
            </a:r>
            <a:endParaRPr lang="da-DK"/>
          </a:p>
        </p:txBody>
      </p:sp>
      <p:sp>
        <p:nvSpPr>
          <p:cNvPr id="3" name="Undertitel 2"/>
          <p:cNvSpPr>
            <a:spLocks noGrp="1"/>
          </p:cNvSpPr>
          <p:nvPr>
            <p:ph type="subTitle" idx="1"/>
          </p:nvPr>
        </p:nvSpPr>
        <p:spPr/>
        <p:txBody>
          <a:bodyPr/>
          <a:lstStyle/>
          <a:p>
            <a:r>
              <a:rPr lang="da-DK" smtClean="0"/>
              <a:t>skolen har ingen kikkert/kamera – hvad gør vi så?</a:t>
            </a:r>
            <a:endParaRPr lang="da-DK"/>
          </a:p>
        </p:txBody>
      </p:sp>
    </p:spTree>
    <p:extLst>
      <p:ext uri="{BB962C8B-B14F-4D97-AF65-F5344CB8AC3E}">
        <p14:creationId xmlns:p14="http://schemas.microsoft.com/office/powerpoint/2010/main" val="883601739"/>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a-DK" smtClean="0"/>
              <a:t>Aladin</a:t>
            </a:r>
            <a:endParaRPr lang="da-DK"/>
          </a:p>
        </p:txBody>
      </p:sp>
      <p:pic>
        <p:nvPicPr>
          <p:cNvPr id="6" name="Billede 5"/>
          <p:cNvPicPr>
            <a:picLocks noChangeAspect="1"/>
          </p:cNvPicPr>
          <p:nvPr/>
        </p:nvPicPr>
        <p:blipFill>
          <a:blip r:embed="rId3"/>
          <a:stretch>
            <a:fillRect/>
          </a:stretch>
        </p:blipFill>
        <p:spPr>
          <a:xfrm>
            <a:off x="0" y="4276357"/>
            <a:ext cx="8512994" cy="1998015"/>
          </a:xfrm>
          <a:prstGeom prst="rect">
            <a:avLst/>
          </a:prstGeom>
        </p:spPr>
      </p:pic>
      <p:pic>
        <p:nvPicPr>
          <p:cNvPr id="5" name="Billed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549913" y="2456804"/>
            <a:ext cx="4642087" cy="3817568"/>
          </a:xfrm>
          <a:prstGeom prst="rect">
            <a:avLst/>
          </a:prstGeom>
        </p:spPr>
      </p:pic>
    </p:spTree>
    <p:extLst>
      <p:ext uri="{BB962C8B-B14F-4D97-AF65-F5344CB8AC3E}">
        <p14:creationId xmlns:p14="http://schemas.microsoft.com/office/powerpoint/2010/main" val="1223258779"/>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illede 1"/>
          <p:cNvPicPr>
            <a:picLocks noChangeAspect="1"/>
          </p:cNvPicPr>
          <p:nvPr/>
        </p:nvPicPr>
        <p:blipFill>
          <a:blip r:embed="rId3"/>
          <a:stretch>
            <a:fillRect/>
          </a:stretch>
        </p:blipFill>
        <p:spPr>
          <a:xfrm>
            <a:off x="113316" y="1416300"/>
            <a:ext cx="6237805" cy="4829268"/>
          </a:xfrm>
          <a:prstGeom prst="rect">
            <a:avLst/>
          </a:prstGeom>
        </p:spPr>
      </p:pic>
      <p:pic>
        <p:nvPicPr>
          <p:cNvPr id="3" name="Billede 2"/>
          <p:cNvPicPr>
            <a:picLocks noChangeAspect="1"/>
          </p:cNvPicPr>
          <p:nvPr/>
        </p:nvPicPr>
        <p:blipFill>
          <a:blip r:embed="rId4"/>
          <a:stretch>
            <a:fillRect/>
          </a:stretch>
        </p:blipFill>
        <p:spPr>
          <a:xfrm>
            <a:off x="5091316" y="89085"/>
            <a:ext cx="6953157" cy="5132383"/>
          </a:xfrm>
          <a:prstGeom prst="rect">
            <a:avLst/>
          </a:prstGeom>
        </p:spPr>
      </p:pic>
      <p:pic>
        <p:nvPicPr>
          <p:cNvPr id="4" name="Billede 3"/>
          <p:cNvPicPr>
            <a:picLocks noChangeAspect="1"/>
          </p:cNvPicPr>
          <p:nvPr/>
        </p:nvPicPr>
        <p:blipFill>
          <a:blip r:embed="rId5"/>
          <a:stretch>
            <a:fillRect/>
          </a:stretch>
        </p:blipFill>
        <p:spPr>
          <a:xfrm>
            <a:off x="6770898" y="4850987"/>
            <a:ext cx="4237087" cy="1394581"/>
          </a:xfrm>
          <a:prstGeom prst="rect">
            <a:avLst/>
          </a:prstGeom>
        </p:spPr>
      </p:pic>
      <p:sp>
        <p:nvSpPr>
          <p:cNvPr id="5" name="Tekstfelt 4"/>
          <p:cNvSpPr txBox="1"/>
          <p:nvPr/>
        </p:nvSpPr>
        <p:spPr>
          <a:xfrm>
            <a:off x="4273420" y="970384"/>
            <a:ext cx="668773" cy="369332"/>
          </a:xfrm>
          <a:prstGeom prst="rect">
            <a:avLst/>
          </a:prstGeom>
          <a:noFill/>
        </p:spPr>
        <p:txBody>
          <a:bodyPr wrap="none" rtlCol="0">
            <a:spAutoFit/>
          </a:bodyPr>
          <a:lstStyle/>
          <a:p>
            <a:r>
              <a:rPr lang="da-DK" smtClean="0"/>
              <a:t>M13 </a:t>
            </a:r>
            <a:endParaRPr lang="da-DK"/>
          </a:p>
        </p:txBody>
      </p:sp>
    </p:spTree>
    <p:extLst>
      <p:ext uri="{BB962C8B-B14F-4D97-AF65-F5344CB8AC3E}">
        <p14:creationId xmlns:p14="http://schemas.microsoft.com/office/powerpoint/2010/main" val="2235438297"/>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illede 1"/>
          <p:cNvPicPr>
            <a:picLocks noChangeAspect="1"/>
          </p:cNvPicPr>
          <p:nvPr/>
        </p:nvPicPr>
        <p:blipFill>
          <a:blip r:embed="rId2"/>
          <a:stretch>
            <a:fillRect/>
          </a:stretch>
        </p:blipFill>
        <p:spPr>
          <a:xfrm>
            <a:off x="3457419" y="124997"/>
            <a:ext cx="8610652" cy="6129740"/>
          </a:xfrm>
          <a:prstGeom prst="rect">
            <a:avLst/>
          </a:prstGeom>
        </p:spPr>
      </p:pic>
      <p:sp>
        <p:nvSpPr>
          <p:cNvPr id="3" name="Tekstfelt 2"/>
          <p:cNvSpPr txBox="1"/>
          <p:nvPr/>
        </p:nvSpPr>
        <p:spPr>
          <a:xfrm>
            <a:off x="322333" y="4777409"/>
            <a:ext cx="3135086" cy="1477328"/>
          </a:xfrm>
          <a:prstGeom prst="rect">
            <a:avLst/>
          </a:prstGeom>
          <a:noFill/>
        </p:spPr>
        <p:txBody>
          <a:bodyPr wrap="square" rtlCol="0">
            <a:spAutoFit/>
          </a:bodyPr>
          <a:lstStyle/>
          <a:p>
            <a:r>
              <a:rPr lang="da-DK" smtClean="0"/>
              <a:t>Bemærk at Simbad også kan give standardstørrelsesklasser for billedet – så en udmåling i f.eks. SalsaJ er ikke tvingende nødvendig.</a:t>
            </a:r>
            <a:endParaRPr lang="da-DK"/>
          </a:p>
        </p:txBody>
      </p:sp>
    </p:spTree>
    <p:extLst>
      <p:ext uri="{BB962C8B-B14F-4D97-AF65-F5344CB8AC3E}">
        <p14:creationId xmlns:p14="http://schemas.microsoft.com/office/powerpoint/2010/main" val="698883964"/>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a-DK" smtClean="0"/>
              <a:t>Andre databaser</a:t>
            </a:r>
            <a:endParaRPr lang="da-DK"/>
          </a:p>
        </p:txBody>
      </p:sp>
      <p:pic>
        <p:nvPicPr>
          <p:cNvPr id="6" name="Billede 5"/>
          <p:cNvPicPr>
            <a:picLocks noChangeAspect="1"/>
          </p:cNvPicPr>
          <p:nvPr/>
        </p:nvPicPr>
        <p:blipFill>
          <a:blip r:embed="rId3"/>
          <a:stretch>
            <a:fillRect/>
          </a:stretch>
        </p:blipFill>
        <p:spPr>
          <a:xfrm>
            <a:off x="7545111" y="1815768"/>
            <a:ext cx="3836189" cy="4534599"/>
          </a:xfrm>
          <a:prstGeom prst="rect">
            <a:avLst/>
          </a:prstGeom>
        </p:spPr>
      </p:pic>
      <p:pic>
        <p:nvPicPr>
          <p:cNvPr id="4" name="Billede 3"/>
          <p:cNvPicPr>
            <a:picLocks noChangeAspect="1"/>
          </p:cNvPicPr>
          <p:nvPr/>
        </p:nvPicPr>
        <p:blipFill>
          <a:blip r:embed="rId4"/>
          <a:stretch>
            <a:fillRect/>
          </a:stretch>
        </p:blipFill>
        <p:spPr>
          <a:xfrm>
            <a:off x="422211" y="1815768"/>
            <a:ext cx="3996356" cy="4404056"/>
          </a:xfrm>
          <a:prstGeom prst="rect">
            <a:avLst/>
          </a:prstGeom>
        </p:spPr>
      </p:pic>
      <p:pic>
        <p:nvPicPr>
          <p:cNvPr id="3" name="Billede 2"/>
          <p:cNvPicPr>
            <a:picLocks noChangeAspect="1"/>
          </p:cNvPicPr>
          <p:nvPr/>
        </p:nvPicPr>
        <p:blipFill>
          <a:blip r:embed="rId5"/>
          <a:stretch>
            <a:fillRect/>
          </a:stretch>
        </p:blipFill>
        <p:spPr>
          <a:xfrm>
            <a:off x="4514850" y="1815768"/>
            <a:ext cx="6325595" cy="2828126"/>
          </a:xfrm>
          <a:prstGeom prst="rect">
            <a:avLst/>
          </a:prstGeom>
        </p:spPr>
      </p:pic>
    </p:spTree>
    <p:extLst>
      <p:ext uri="{BB962C8B-B14F-4D97-AF65-F5344CB8AC3E}">
        <p14:creationId xmlns:p14="http://schemas.microsoft.com/office/powerpoint/2010/main" val="37606130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a-DK" smtClean="0"/>
              <a:t>Indhold i dette oplæg</a:t>
            </a:r>
            <a:endParaRPr lang="da-DK"/>
          </a:p>
        </p:txBody>
      </p:sp>
      <p:sp>
        <p:nvSpPr>
          <p:cNvPr id="3" name="Pladsholder til indhold 2"/>
          <p:cNvSpPr>
            <a:spLocks noGrp="1"/>
          </p:cNvSpPr>
          <p:nvPr>
            <p:ph idx="1"/>
          </p:nvPr>
        </p:nvSpPr>
        <p:spPr/>
        <p:txBody>
          <a:bodyPr/>
          <a:lstStyle/>
          <a:p>
            <a:pPr>
              <a:buFont typeface="Wingdings" panose="05000000000000000000" pitchFamily="2" charset="2"/>
              <a:buChar char="q"/>
            </a:pPr>
            <a:r>
              <a:rPr lang="da-DK" smtClean="0"/>
              <a:t>Hvad er elevernes faglige forudsætninger?</a:t>
            </a:r>
          </a:p>
          <a:p>
            <a:pPr>
              <a:buFont typeface="Wingdings" panose="05000000000000000000" pitchFamily="2" charset="2"/>
              <a:buChar char="q"/>
            </a:pPr>
            <a:r>
              <a:rPr lang="da-DK" smtClean="0"/>
              <a:t>Observationer/Eksperimenter</a:t>
            </a:r>
          </a:p>
          <a:p>
            <a:pPr lvl="1"/>
            <a:r>
              <a:rPr lang="da-DK" smtClean="0"/>
              <a:t>Billedanalyse</a:t>
            </a:r>
          </a:p>
          <a:p>
            <a:pPr lvl="1"/>
            <a:r>
              <a:rPr lang="da-DK" smtClean="0"/>
              <a:t>Egne og andres data til analysearbejdet</a:t>
            </a:r>
          </a:p>
          <a:p>
            <a:pPr lvl="1"/>
            <a:r>
              <a:rPr lang="da-DK" smtClean="0"/>
              <a:t>Simuleringssoftware</a:t>
            </a:r>
          </a:p>
          <a:p>
            <a:pPr lvl="2"/>
            <a:r>
              <a:rPr lang="da-DK" smtClean="0"/>
              <a:t>VIREO/CLEA.</a:t>
            </a:r>
          </a:p>
          <a:p>
            <a:pPr lvl="2"/>
            <a:r>
              <a:rPr lang="da-DK"/>
              <a:t>Applikationer på Internettet. (F.eks. </a:t>
            </a:r>
            <a:r>
              <a:rPr lang="da-DK">
                <a:hlinkClick r:id="rId3"/>
              </a:rPr>
              <a:t>http://astro.unl.edu/naap</a:t>
            </a:r>
            <a:r>
              <a:rPr lang="da-DK" smtClean="0">
                <a:hlinkClick r:id="rId3"/>
              </a:rPr>
              <a:t>/</a:t>
            </a:r>
            <a:r>
              <a:rPr lang="da-DK" smtClean="0"/>
              <a:t>) </a:t>
            </a:r>
          </a:p>
          <a:p>
            <a:pPr lvl="2"/>
            <a:r>
              <a:rPr lang="da-DK" smtClean="0"/>
              <a:t>Mælkevejens masse (også egne målinger.)</a:t>
            </a:r>
          </a:p>
          <a:p>
            <a:pPr lvl="2"/>
            <a:r>
              <a:rPr lang="da-DK" smtClean="0"/>
              <a:t>Stellarium</a:t>
            </a:r>
          </a:p>
          <a:p>
            <a:pPr>
              <a:buFont typeface="Wingdings" panose="05000000000000000000" pitchFamily="2" charset="2"/>
              <a:buChar char="q"/>
            </a:pPr>
            <a:r>
              <a:rPr lang="da-DK" smtClean="0"/>
              <a:t>Arbejd selv med SalsaJ</a:t>
            </a:r>
          </a:p>
          <a:p>
            <a:pPr>
              <a:buFont typeface="Wingdings" panose="05000000000000000000" pitchFamily="2" charset="2"/>
              <a:buChar char="q"/>
            </a:pPr>
            <a:r>
              <a:rPr lang="da-DK" smtClean="0"/>
              <a:t>Diskussion af øvelsesvalg samt udformning af øvelsesvejledninger</a:t>
            </a:r>
          </a:p>
          <a:p>
            <a:endParaRPr lang="da-DK" smtClean="0"/>
          </a:p>
        </p:txBody>
      </p:sp>
    </p:spTree>
    <p:extLst>
      <p:ext uri="{BB962C8B-B14F-4D97-AF65-F5344CB8AC3E}">
        <p14:creationId xmlns:p14="http://schemas.microsoft.com/office/powerpoint/2010/main" val="31964094"/>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a-DK" smtClean="0"/>
              <a:t>CLEA-programpakken (Inkl VIREO)</a:t>
            </a:r>
            <a:endParaRPr lang="da-DK"/>
          </a:p>
        </p:txBody>
      </p:sp>
      <p:sp>
        <p:nvSpPr>
          <p:cNvPr id="5" name="Pladsholder til indhold 4"/>
          <p:cNvSpPr>
            <a:spLocks noGrp="1"/>
          </p:cNvSpPr>
          <p:nvPr>
            <p:ph idx="1"/>
          </p:nvPr>
        </p:nvSpPr>
        <p:spPr>
          <a:xfrm>
            <a:off x="7004304" y="1845734"/>
            <a:ext cx="4151376" cy="4023360"/>
          </a:xfrm>
        </p:spPr>
        <p:txBody>
          <a:bodyPr/>
          <a:lstStyle/>
          <a:p>
            <a:r>
              <a:rPr lang="da-DK" b="1" smtClean="0"/>
              <a:t>Fordele</a:t>
            </a:r>
          </a:p>
          <a:p>
            <a:pPr lvl="1"/>
            <a:r>
              <a:rPr lang="da-DK" smtClean="0"/>
              <a:t>Mange øvelser med ægte (udvalgte) data.</a:t>
            </a:r>
          </a:p>
          <a:p>
            <a:pPr lvl="1"/>
            <a:r>
              <a:rPr lang="da-DK" smtClean="0"/>
              <a:t>Større garanti for gode resultater end med egne målinger.</a:t>
            </a:r>
          </a:p>
          <a:p>
            <a:pPr lvl="1"/>
            <a:r>
              <a:rPr lang="da-DK" smtClean="0"/>
              <a:t>Inkluderer observationsdelen.</a:t>
            </a:r>
            <a:endParaRPr lang="da-DK" b="1" smtClean="0"/>
          </a:p>
          <a:p>
            <a:r>
              <a:rPr lang="da-DK" b="1" smtClean="0"/>
              <a:t>Ulemper</a:t>
            </a:r>
            <a:endParaRPr lang="da-DK" b="1"/>
          </a:p>
          <a:p>
            <a:pPr lvl="1"/>
            <a:r>
              <a:rPr lang="da-DK" smtClean="0"/>
              <a:t>Virker kun på Windows – eller via Wine på Mac.</a:t>
            </a:r>
          </a:p>
          <a:p>
            <a:pPr lvl="1"/>
            <a:r>
              <a:rPr lang="da-DK" smtClean="0"/>
              <a:t>Udviklingen af nye programmer er slut.</a:t>
            </a:r>
          </a:p>
          <a:p>
            <a:pPr lvl="1"/>
            <a:r>
              <a:rPr lang="da-DK" smtClean="0"/>
              <a:t>Det kan crashe i ny og næ.</a:t>
            </a:r>
          </a:p>
          <a:p>
            <a:endParaRPr lang="da-DK"/>
          </a:p>
        </p:txBody>
      </p:sp>
      <p:pic>
        <p:nvPicPr>
          <p:cNvPr id="4" name="Billede 3"/>
          <p:cNvPicPr>
            <a:picLocks noChangeAspect="1"/>
          </p:cNvPicPr>
          <p:nvPr/>
        </p:nvPicPr>
        <p:blipFill>
          <a:blip r:embed="rId3"/>
          <a:stretch>
            <a:fillRect/>
          </a:stretch>
        </p:blipFill>
        <p:spPr>
          <a:xfrm>
            <a:off x="1097280" y="1869770"/>
            <a:ext cx="5829491" cy="4432160"/>
          </a:xfrm>
          <a:prstGeom prst="rect">
            <a:avLst/>
          </a:prstGeom>
        </p:spPr>
      </p:pic>
    </p:spTree>
    <p:extLst>
      <p:ext uri="{BB962C8B-B14F-4D97-AF65-F5344CB8AC3E}">
        <p14:creationId xmlns:p14="http://schemas.microsoft.com/office/powerpoint/2010/main" val="3570200345"/>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a-DK"/>
              <a:t>Forskelle mellem Vireo/Clea og SalsaJ</a:t>
            </a:r>
          </a:p>
        </p:txBody>
      </p:sp>
      <p:sp>
        <p:nvSpPr>
          <p:cNvPr id="6" name="Pladsholder til tekst 5"/>
          <p:cNvSpPr>
            <a:spLocks noGrp="1"/>
          </p:cNvSpPr>
          <p:nvPr>
            <p:ph type="body" idx="1"/>
          </p:nvPr>
        </p:nvSpPr>
        <p:spPr/>
        <p:txBody>
          <a:bodyPr/>
          <a:lstStyle/>
          <a:p>
            <a:r>
              <a:rPr lang="da-DK"/>
              <a:t>SalsaJ</a:t>
            </a:r>
          </a:p>
        </p:txBody>
      </p:sp>
      <p:sp>
        <p:nvSpPr>
          <p:cNvPr id="3" name="Pladsholder til indhold 2"/>
          <p:cNvSpPr>
            <a:spLocks noGrp="1"/>
          </p:cNvSpPr>
          <p:nvPr>
            <p:ph sz="half" idx="2"/>
          </p:nvPr>
        </p:nvSpPr>
        <p:spPr/>
        <p:txBody>
          <a:bodyPr/>
          <a:lstStyle/>
          <a:p>
            <a:pPr lvl="1"/>
            <a:r>
              <a:rPr lang="da-DK" smtClean="0"/>
              <a:t>Analyse af optagede billeder.</a:t>
            </a:r>
          </a:p>
          <a:p>
            <a:pPr lvl="1"/>
            <a:r>
              <a:rPr lang="da-DK" smtClean="0"/>
              <a:t>Man er overladt til sin egen kreativitet.</a:t>
            </a:r>
          </a:p>
          <a:p>
            <a:pPr lvl="1"/>
            <a:r>
              <a:rPr lang="da-DK" smtClean="0"/>
              <a:t>Observationsdelen er udeladt (Der er dog et webcam-modul i SalsaJ.)</a:t>
            </a:r>
          </a:p>
          <a:p>
            <a:pPr lvl="1"/>
            <a:r>
              <a:rPr lang="da-DK" smtClean="0"/>
              <a:t>Er man dygtig nok kan man lave sin egen ‘forskning’.</a:t>
            </a:r>
            <a:endParaRPr lang="da-DK"/>
          </a:p>
        </p:txBody>
      </p:sp>
      <p:sp>
        <p:nvSpPr>
          <p:cNvPr id="7" name="Pladsholder til tekst 6"/>
          <p:cNvSpPr>
            <a:spLocks noGrp="1"/>
          </p:cNvSpPr>
          <p:nvPr>
            <p:ph type="body" sz="quarter" idx="3"/>
          </p:nvPr>
        </p:nvSpPr>
        <p:spPr/>
        <p:txBody>
          <a:bodyPr/>
          <a:lstStyle/>
          <a:p>
            <a:r>
              <a:rPr lang="da-DK"/>
              <a:t>VIREO/CLEA</a:t>
            </a:r>
          </a:p>
        </p:txBody>
      </p:sp>
      <p:sp>
        <p:nvSpPr>
          <p:cNvPr id="4" name="Pladsholder til indhold 3"/>
          <p:cNvSpPr>
            <a:spLocks noGrp="1"/>
          </p:cNvSpPr>
          <p:nvPr>
            <p:ph sz="quarter" idx="4"/>
          </p:nvPr>
        </p:nvSpPr>
        <p:spPr/>
        <p:txBody>
          <a:bodyPr/>
          <a:lstStyle/>
          <a:p>
            <a:pPr lvl="1"/>
            <a:r>
              <a:rPr lang="da-DK" smtClean="0"/>
              <a:t>Analyse af ”egne” optagelser.</a:t>
            </a:r>
          </a:p>
          <a:p>
            <a:pPr lvl="1"/>
            <a:r>
              <a:rPr lang="da-DK" smtClean="0"/>
              <a:t>Programmet hjælper en på vej.</a:t>
            </a:r>
          </a:p>
          <a:p>
            <a:pPr lvl="1"/>
            <a:r>
              <a:rPr lang="da-DK" smtClean="0"/>
              <a:t>Man kan observere – men dog simuleret.</a:t>
            </a:r>
          </a:p>
          <a:p>
            <a:pPr lvl="1"/>
            <a:r>
              <a:rPr lang="da-DK" smtClean="0"/>
              <a:t>Alle data er færdiganalyserede på forhånd.</a:t>
            </a:r>
            <a:endParaRPr lang="da-DK"/>
          </a:p>
        </p:txBody>
      </p:sp>
      <p:sp>
        <p:nvSpPr>
          <p:cNvPr id="5" name="Tekstfelt 4"/>
          <p:cNvSpPr txBox="1"/>
          <p:nvPr/>
        </p:nvSpPr>
        <p:spPr>
          <a:xfrm>
            <a:off x="996696" y="4910328"/>
            <a:ext cx="10259568" cy="646331"/>
          </a:xfrm>
          <a:prstGeom prst="rect">
            <a:avLst/>
          </a:prstGeom>
          <a:noFill/>
        </p:spPr>
        <p:txBody>
          <a:bodyPr wrap="square" rtlCol="0">
            <a:spAutoFit/>
          </a:bodyPr>
          <a:lstStyle/>
          <a:p>
            <a:r>
              <a:rPr lang="da-DK" smtClean="0"/>
              <a:t>Har man ikke så meget tid, kan Vireo/CLEA være en fordel fremfor SalsaJ, men det sker på bekostning af ægtheden af ens arbejde.</a:t>
            </a:r>
            <a:endParaRPr lang="da-DK"/>
          </a:p>
        </p:txBody>
      </p:sp>
    </p:spTree>
    <p:extLst>
      <p:ext uri="{BB962C8B-B14F-4D97-AF65-F5344CB8AC3E}">
        <p14:creationId xmlns:p14="http://schemas.microsoft.com/office/powerpoint/2010/main" val="31316183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a-DK" smtClean="0"/>
              <a:t>Eksempel på brug af Vireo</a:t>
            </a:r>
            <a:br>
              <a:rPr lang="da-DK" smtClean="0"/>
            </a:br>
            <a:r>
              <a:rPr lang="da-DK" sz="3600" smtClean="0"/>
              <a:t>Bestemmelse af Hubblekonstanten</a:t>
            </a:r>
            <a:endParaRPr lang="da-DK" sz="3600"/>
          </a:p>
        </p:txBody>
      </p:sp>
      <p:sp>
        <p:nvSpPr>
          <p:cNvPr id="3" name="Pladsholder til indhold 2"/>
          <p:cNvSpPr>
            <a:spLocks noGrp="1"/>
          </p:cNvSpPr>
          <p:nvPr>
            <p:ph idx="1"/>
          </p:nvPr>
        </p:nvSpPr>
        <p:spPr/>
        <p:txBody>
          <a:bodyPr/>
          <a:lstStyle/>
          <a:p>
            <a:r>
              <a:rPr lang="da-DK" smtClean="0"/>
              <a:t>Mål</a:t>
            </a:r>
          </a:p>
          <a:p>
            <a:pPr lvl="1"/>
            <a:r>
              <a:rPr lang="da-DK" smtClean="0"/>
              <a:t>Mål rødforskydning for en del galakser.</a:t>
            </a:r>
          </a:p>
          <a:p>
            <a:pPr lvl="1"/>
            <a:r>
              <a:rPr lang="da-DK" smtClean="0"/>
              <a:t>Beregn afstande til de målte galakser.</a:t>
            </a:r>
          </a:p>
          <a:p>
            <a:pPr lvl="1"/>
            <a:r>
              <a:rPr lang="da-DK" smtClean="0"/>
              <a:t>Tegn (v, d)-kurve og bestem Hubblekonstanten.</a:t>
            </a:r>
            <a:endParaRPr lang="da-DK"/>
          </a:p>
        </p:txBody>
      </p:sp>
      <p:pic>
        <p:nvPicPr>
          <p:cNvPr id="1026" name="Picture 2" descr="http://cosmictimes.gsfc.nasa.gov/online_edition/1929Cosmic/images/hubble_diagram.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263767" y="2638044"/>
            <a:ext cx="5743575" cy="35814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56082486"/>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illede 1"/>
          <p:cNvPicPr>
            <a:picLocks noChangeAspect="1"/>
          </p:cNvPicPr>
          <p:nvPr/>
        </p:nvPicPr>
        <p:blipFill>
          <a:blip r:embed="rId3"/>
          <a:stretch>
            <a:fillRect/>
          </a:stretch>
        </p:blipFill>
        <p:spPr>
          <a:xfrm>
            <a:off x="1727835" y="265557"/>
            <a:ext cx="7639050" cy="5924550"/>
          </a:xfrm>
          <a:prstGeom prst="rect">
            <a:avLst/>
          </a:prstGeom>
        </p:spPr>
      </p:pic>
    </p:spTree>
    <p:extLst>
      <p:ext uri="{BB962C8B-B14F-4D97-AF65-F5344CB8AC3E}">
        <p14:creationId xmlns:p14="http://schemas.microsoft.com/office/powerpoint/2010/main" val="1058053360"/>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illede 1"/>
          <p:cNvPicPr>
            <a:picLocks noChangeAspect="1"/>
          </p:cNvPicPr>
          <p:nvPr/>
        </p:nvPicPr>
        <p:blipFill>
          <a:blip r:embed="rId2"/>
          <a:stretch>
            <a:fillRect/>
          </a:stretch>
        </p:blipFill>
        <p:spPr>
          <a:xfrm>
            <a:off x="383286" y="284226"/>
            <a:ext cx="7658100" cy="5905500"/>
          </a:xfrm>
          <a:prstGeom prst="rect">
            <a:avLst/>
          </a:prstGeom>
        </p:spPr>
      </p:pic>
      <p:sp>
        <p:nvSpPr>
          <p:cNvPr id="3" name="Tekstfelt 2"/>
          <p:cNvSpPr txBox="1"/>
          <p:nvPr/>
        </p:nvSpPr>
        <p:spPr>
          <a:xfrm>
            <a:off x="8321040" y="512064"/>
            <a:ext cx="3630168" cy="1754326"/>
          </a:xfrm>
          <a:prstGeom prst="rect">
            <a:avLst/>
          </a:prstGeom>
          <a:noFill/>
        </p:spPr>
        <p:txBody>
          <a:bodyPr wrap="square" rtlCol="0">
            <a:spAutoFit/>
          </a:bodyPr>
          <a:lstStyle/>
          <a:p>
            <a:r>
              <a:rPr lang="da-DK" smtClean="0"/>
              <a:t>Noter</a:t>
            </a:r>
          </a:p>
          <a:p>
            <a:pPr marL="285750" indent="-285750">
              <a:buFont typeface="Arial" panose="020B0604020202020204" pitchFamily="34" charset="0"/>
              <a:buChar char="•"/>
            </a:pPr>
            <a:r>
              <a:rPr lang="da-DK" smtClean="0"/>
              <a:t>Navn på objekt</a:t>
            </a:r>
          </a:p>
          <a:p>
            <a:pPr marL="285750" indent="-285750">
              <a:buFont typeface="Arial" panose="020B0604020202020204" pitchFamily="34" charset="0"/>
              <a:buChar char="•"/>
            </a:pPr>
            <a:r>
              <a:rPr lang="da-DK" smtClean="0"/>
              <a:t>Visuel størrelsesklasse</a:t>
            </a:r>
          </a:p>
          <a:p>
            <a:pPr marL="285750" indent="-285750">
              <a:buFont typeface="Arial" panose="020B0604020202020204" pitchFamily="34" charset="0"/>
              <a:buChar char="•"/>
            </a:pPr>
            <a:r>
              <a:rPr lang="da-DK" smtClean="0"/>
              <a:t>Sørg for S/N er over 10</a:t>
            </a:r>
          </a:p>
          <a:p>
            <a:pPr marL="285750" indent="-285750">
              <a:buFont typeface="Arial" panose="020B0604020202020204" pitchFamily="34" charset="0"/>
              <a:buChar char="•"/>
            </a:pPr>
            <a:r>
              <a:rPr lang="da-DK" smtClean="0"/>
              <a:t>Galakse 51975 giver et dårligt resultat</a:t>
            </a:r>
            <a:endParaRPr lang="da-DK"/>
          </a:p>
        </p:txBody>
      </p:sp>
    </p:spTree>
    <p:extLst>
      <p:ext uri="{BB962C8B-B14F-4D97-AF65-F5344CB8AC3E}">
        <p14:creationId xmlns:p14="http://schemas.microsoft.com/office/powerpoint/2010/main" val="2679773874"/>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illede 1"/>
          <p:cNvPicPr>
            <a:picLocks noChangeAspect="1"/>
          </p:cNvPicPr>
          <p:nvPr/>
        </p:nvPicPr>
        <p:blipFill>
          <a:blip r:embed="rId3"/>
          <a:stretch>
            <a:fillRect/>
          </a:stretch>
        </p:blipFill>
        <p:spPr>
          <a:xfrm>
            <a:off x="90678" y="142113"/>
            <a:ext cx="7658100" cy="6153150"/>
          </a:xfrm>
          <a:prstGeom prst="rect">
            <a:avLst/>
          </a:prstGeom>
        </p:spPr>
      </p:pic>
      <mc:AlternateContent xmlns:mc="http://schemas.openxmlformats.org/markup-compatibility/2006" xmlns:a14="http://schemas.microsoft.com/office/drawing/2010/main">
        <mc:Choice Requires="a14">
          <p:sp>
            <p:nvSpPr>
              <p:cNvPr id="3" name="Tekstfelt 2"/>
              <p:cNvSpPr txBox="1"/>
              <p:nvPr/>
            </p:nvSpPr>
            <p:spPr>
              <a:xfrm>
                <a:off x="7827264" y="329184"/>
                <a:ext cx="4215384" cy="3139321"/>
              </a:xfrm>
              <a:prstGeom prst="rect">
                <a:avLst/>
              </a:prstGeom>
              <a:noFill/>
            </p:spPr>
            <p:txBody>
              <a:bodyPr wrap="square" rtlCol="0">
                <a:spAutoFit/>
              </a:bodyPr>
              <a:lstStyle/>
              <a:p>
                <a:r>
                  <a:rPr lang="da-DK" smtClean="0"/>
                  <a:t>Efter man har gemt spektret kan man gå tilbage til Telecope Main panel, vælge </a:t>
                </a:r>
                <a:r>
                  <a:rPr lang="da-DK" i="1" smtClean="0"/>
                  <a:t>Spectrum Measuring</a:t>
                </a:r>
                <a:r>
                  <a:rPr lang="da-DK" smtClean="0"/>
                  <a:t> og indlæse et målt spektrum samt et sammenlignings-spektrum.</a:t>
                </a:r>
              </a:p>
              <a:p>
                <a:endParaRPr lang="da-DK"/>
              </a:p>
              <a:p>
                <a:r>
                  <a:rPr lang="da-DK" smtClean="0"/>
                  <a:t>Noter z i et regneark, så V og z kendes. </a:t>
                </a:r>
              </a:p>
              <a:p>
                <a:endParaRPr lang="da-DK"/>
              </a:p>
              <a:p>
                <a:r>
                  <a:rPr lang="da-DK" smtClean="0"/>
                  <a:t>Benyt endelig formlerne</a:t>
                </a:r>
              </a:p>
              <a:p>
                <a:r>
                  <a:rPr lang="da-DK" smtClean="0"/>
                  <a:t>V-M</a:t>
                </a:r>
                <a:r>
                  <a:rPr lang="da-DK" baseline="-25000" smtClean="0"/>
                  <a:t>V</a:t>
                </a:r>
                <a:r>
                  <a:rPr lang="da-DK" smtClean="0"/>
                  <a:t> = 5 log(d)-5, M</a:t>
                </a:r>
                <a:r>
                  <a:rPr lang="da-DK" baseline="-25000" smtClean="0"/>
                  <a:t>V </a:t>
                </a:r>
                <a:r>
                  <a:rPr lang="da-DK" smtClean="0"/>
                  <a:t>= -21</a:t>
                </a:r>
              </a:p>
              <a:p>
                <a:pPr/>
                <a14:m>
                  <m:oMathPara xmlns:m="http://schemas.openxmlformats.org/officeDocument/2006/math">
                    <m:oMathParaPr>
                      <m:jc m:val="left"/>
                    </m:oMathParaPr>
                    <m:oMath xmlns:m="http://schemas.openxmlformats.org/officeDocument/2006/math">
                      <m:r>
                        <a:rPr lang="da-DK" b="0" i="1" smtClean="0">
                          <a:latin typeface="Cambria Math" panose="02040503050406030204" pitchFamily="18" charset="0"/>
                        </a:rPr>
                        <m:t>𝑣</m:t>
                      </m:r>
                      <m:r>
                        <a:rPr lang="da-DK" b="0" i="1" smtClean="0">
                          <a:latin typeface="Cambria Math" panose="02040503050406030204" pitchFamily="18" charset="0"/>
                        </a:rPr>
                        <m:t>=</m:t>
                      </m:r>
                      <m:r>
                        <a:rPr lang="da-DK" b="0" i="1" smtClean="0">
                          <a:latin typeface="Cambria Math" panose="02040503050406030204" pitchFamily="18" charset="0"/>
                        </a:rPr>
                        <m:t>𝑧</m:t>
                      </m:r>
                      <m:r>
                        <a:rPr lang="da-DK" b="0" i="1" smtClean="0">
                          <a:latin typeface="Cambria Math" panose="02040503050406030204" pitchFamily="18" charset="0"/>
                          <a:ea typeface="Cambria Math" panose="02040503050406030204" pitchFamily="18" charset="0"/>
                        </a:rPr>
                        <m:t>∙</m:t>
                      </m:r>
                      <m:r>
                        <a:rPr lang="da-DK" b="0" i="1" smtClean="0">
                          <a:latin typeface="Cambria Math" panose="02040503050406030204" pitchFamily="18" charset="0"/>
                        </a:rPr>
                        <m:t>𝑐</m:t>
                      </m:r>
                      <m:r>
                        <a:rPr lang="da-DK" b="0" i="1" smtClean="0">
                          <a:latin typeface="Cambria Math" panose="02040503050406030204" pitchFamily="18" charset="0"/>
                        </a:rPr>
                        <m:t>=</m:t>
                      </m:r>
                      <m:sSub>
                        <m:sSubPr>
                          <m:ctrlPr>
                            <a:rPr lang="da-DK" b="0" i="1" smtClean="0">
                              <a:latin typeface="Cambria Math" panose="02040503050406030204" pitchFamily="18" charset="0"/>
                            </a:rPr>
                          </m:ctrlPr>
                        </m:sSubPr>
                        <m:e>
                          <m:r>
                            <a:rPr lang="da-DK" b="0" i="1" smtClean="0">
                              <a:latin typeface="Cambria Math" panose="02040503050406030204" pitchFamily="18" charset="0"/>
                            </a:rPr>
                            <m:t>𝐻</m:t>
                          </m:r>
                        </m:e>
                        <m:sub>
                          <m:r>
                            <a:rPr lang="da-DK" b="0" i="1" smtClean="0">
                              <a:latin typeface="Cambria Math" panose="02040503050406030204" pitchFamily="18" charset="0"/>
                            </a:rPr>
                            <m:t>0</m:t>
                          </m:r>
                        </m:sub>
                      </m:sSub>
                      <m:r>
                        <a:rPr lang="da-DK" i="1">
                          <a:latin typeface="Cambria Math" panose="02040503050406030204" pitchFamily="18" charset="0"/>
                          <a:ea typeface="Cambria Math" panose="02040503050406030204" pitchFamily="18" charset="0"/>
                        </a:rPr>
                        <m:t>∙</m:t>
                      </m:r>
                      <m:r>
                        <a:rPr lang="da-DK" b="0" i="1" smtClean="0">
                          <a:latin typeface="Cambria Math" panose="02040503050406030204" pitchFamily="18" charset="0"/>
                          <a:ea typeface="Cambria Math" panose="02040503050406030204" pitchFamily="18" charset="0"/>
                        </a:rPr>
                        <m:t>𝑑</m:t>
                      </m:r>
                      <m:r>
                        <a:rPr lang="da-DK" b="0" i="1" smtClean="0">
                          <a:latin typeface="Cambria Math" panose="02040503050406030204" pitchFamily="18" charset="0"/>
                          <a:ea typeface="Cambria Math" panose="02040503050406030204" pitchFamily="18" charset="0"/>
                        </a:rPr>
                        <m:t> </m:t>
                      </m:r>
                    </m:oMath>
                  </m:oMathPara>
                </a14:m>
                <a:endParaRPr lang="da-DK"/>
              </a:p>
            </p:txBody>
          </p:sp>
        </mc:Choice>
        <mc:Fallback xmlns="">
          <p:sp>
            <p:nvSpPr>
              <p:cNvPr id="3" name="Tekstfelt 2"/>
              <p:cNvSpPr txBox="1">
                <a:spLocks noRot="1" noChangeAspect="1" noMove="1" noResize="1" noEditPoints="1" noAdjustHandles="1" noChangeArrowheads="1" noChangeShapeType="1" noTextEdit="1"/>
              </p:cNvSpPr>
              <p:nvPr/>
            </p:nvSpPr>
            <p:spPr>
              <a:xfrm>
                <a:off x="7827264" y="329184"/>
                <a:ext cx="4215384" cy="3139321"/>
              </a:xfrm>
              <a:prstGeom prst="rect">
                <a:avLst/>
              </a:prstGeom>
              <a:blipFill rotWithShape="0">
                <a:blip r:embed="rId4"/>
                <a:stretch>
                  <a:fillRect l="-1156" t="-971"/>
                </a:stretch>
              </a:blipFill>
            </p:spPr>
            <p:txBody>
              <a:bodyPr/>
              <a:lstStyle/>
              <a:p>
                <a:r>
                  <a:rPr lang="da-DK">
                    <a:noFill/>
                  </a:rPr>
                  <a:t> </a:t>
                </a:r>
              </a:p>
            </p:txBody>
          </p:sp>
        </mc:Fallback>
      </mc:AlternateContent>
    </p:spTree>
    <p:extLst>
      <p:ext uri="{BB962C8B-B14F-4D97-AF65-F5344CB8AC3E}">
        <p14:creationId xmlns:p14="http://schemas.microsoft.com/office/powerpoint/2010/main" val="2578018684"/>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a-DK" smtClean="0"/>
              <a:t>Løsning af platformsproblemet</a:t>
            </a:r>
            <a:endParaRPr lang="da-DK"/>
          </a:p>
        </p:txBody>
      </p:sp>
      <p:sp>
        <p:nvSpPr>
          <p:cNvPr id="3" name="Pladsholder til indhold 2"/>
          <p:cNvSpPr>
            <a:spLocks noGrp="1"/>
          </p:cNvSpPr>
          <p:nvPr>
            <p:ph idx="1"/>
          </p:nvPr>
        </p:nvSpPr>
        <p:spPr/>
        <p:txBody>
          <a:bodyPr/>
          <a:lstStyle/>
          <a:p>
            <a:r>
              <a:rPr lang="da-DK" smtClean="0"/>
              <a:t>Få din IT-afdeling til at installere en dedikeret Windows-server med Vireo + andre CLEA-programmer installeret.</a:t>
            </a:r>
          </a:p>
          <a:p>
            <a:pPr lvl="1"/>
            <a:r>
              <a:rPr lang="da-DK" smtClean="0"/>
              <a:t>Tilgå via Fjernskrivebord (RDP.)</a:t>
            </a:r>
          </a:p>
          <a:p>
            <a:pPr lvl="1"/>
            <a:r>
              <a:rPr lang="da-DK" smtClean="0"/>
              <a:t>Alle computere og tablets – selv telefoner med store skærme kan tilgå serveren.</a:t>
            </a:r>
          </a:p>
          <a:p>
            <a:pPr marL="201168" lvl="1" indent="0">
              <a:buNone/>
            </a:pPr>
            <a:endParaRPr lang="da-DK"/>
          </a:p>
          <a:p>
            <a:pPr marL="0">
              <a:buNone/>
            </a:pPr>
            <a:r>
              <a:rPr lang="da-DK" smtClean="0"/>
              <a:t>Omkostninger</a:t>
            </a:r>
          </a:p>
          <a:p>
            <a:pPr marL="544068" lvl="1" indent="-342900"/>
            <a:r>
              <a:rPr lang="da-DK" smtClean="0"/>
              <a:t>CAL-licenspris er ca. 20,- pr. elev pr. år. Windows-licens er gratis i et WMWare-miljø. Serveren er gratis i et WMWare-miljø. (Ellers koster den ca. 5000,- inkl. Windows-licens excl CAL-licenser.)</a:t>
            </a:r>
          </a:p>
        </p:txBody>
      </p:sp>
    </p:spTree>
    <p:extLst>
      <p:ext uri="{BB962C8B-B14F-4D97-AF65-F5344CB8AC3E}">
        <p14:creationId xmlns:p14="http://schemas.microsoft.com/office/powerpoint/2010/main" val="2572685752"/>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1097280" y="286603"/>
            <a:ext cx="10058400" cy="966125"/>
          </a:xfrm>
        </p:spPr>
        <p:txBody>
          <a:bodyPr/>
          <a:lstStyle/>
          <a:p>
            <a:r>
              <a:rPr lang="da-DK" smtClean="0"/>
              <a:t>Rotationskurve for Mælkevejen</a:t>
            </a:r>
            <a:endParaRPr lang="da-DK"/>
          </a:p>
        </p:txBody>
      </p:sp>
      <p:sp>
        <p:nvSpPr>
          <p:cNvPr id="4" name="Pladsholder til tekst 3"/>
          <p:cNvSpPr>
            <a:spLocks noGrp="1"/>
          </p:cNvSpPr>
          <p:nvPr>
            <p:ph type="body" idx="1"/>
          </p:nvPr>
        </p:nvSpPr>
        <p:spPr>
          <a:xfrm>
            <a:off x="1097280" y="1584930"/>
            <a:ext cx="4937760" cy="736282"/>
          </a:xfrm>
        </p:spPr>
        <p:txBody>
          <a:bodyPr/>
          <a:lstStyle/>
          <a:p>
            <a:r>
              <a:rPr lang="da-DK" smtClean="0"/>
              <a:t>Mål</a:t>
            </a:r>
            <a:endParaRPr lang="da-DK"/>
          </a:p>
        </p:txBody>
      </p:sp>
      <p:sp>
        <p:nvSpPr>
          <p:cNvPr id="5" name="Pladsholder til indhold 4"/>
          <p:cNvSpPr>
            <a:spLocks noGrp="1"/>
          </p:cNvSpPr>
          <p:nvPr>
            <p:ph sz="half" idx="2"/>
          </p:nvPr>
        </p:nvSpPr>
        <p:spPr>
          <a:xfrm>
            <a:off x="1097280" y="2214193"/>
            <a:ext cx="4937760" cy="3378200"/>
          </a:xfrm>
        </p:spPr>
        <p:txBody>
          <a:bodyPr/>
          <a:lstStyle/>
          <a:p>
            <a:r>
              <a:rPr lang="da-DK" smtClean="0"/>
              <a:t>At veje al masse indenfor Solens bane i Mælkevejen.</a:t>
            </a:r>
          </a:p>
          <a:p>
            <a:r>
              <a:rPr lang="da-DK" smtClean="0"/>
              <a:t>At forstå en vigtig anvendelse af Keplers 3. lov.</a:t>
            </a:r>
          </a:p>
          <a:p>
            <a:r>
              <a:rPr lang="da-DK" smtClean="0"/>
              <a:t>At demonstrere hvordan mørkt stof kan måles med en simpel parabolantenne.</a:t>
            </a:r>
          </a:p>
        </p:txBody>
      </p:sp>
      <p:sp>
        <p:nvSpPr>
          <p:cNvPr id="6" name="Pladsholder til tekst 5"/>
          <p:cNvSpPr>
            <a:spLocks noGrp="1"/>
          </p:cNvSpPr>
          <p:nvPr>
            <p:ph type="body" sz="quarter" idx="3"/>
          </p:nvPr>
        </p:nvSpPr>
        <p:spPr>
          <a:xfrm>
            <a:off x="6217920" y="1584930"/>
            <a:ext cx="4937760" cy="736282"/>
          </a:xfrm>
        </p:spPr>
        <p:txBody>
          <a:bodyPr/>
          <a:lstStyle/>
          <a:p>
            <a:r>
              <a:rPr lang="da-DK" smtClean="0"/>
              <a:t>pædagogik</a:t>
            </a:r>
            <a:endParaRPr lang="da-DK"/>
          </a:p>
        </p:txBody>
      </p:sp>
      <p:sp>
        <p:nvSpPr>
          <p:cNvPr id="7" name="Pladsholder til indhold 6"/>
          <p:cNvSpPr>
            <a:spLocks noGrp="1"/>
          </p:cNvSpPr>
          <p:nvPr>
            <p:ph sz="quarter" idx="4"/>
          </p:nvPr>
        </p:nvSpPr>
        <p:spPr>
          <a:xfrm>
            <a:off x="6217920" y="2214193"/>
            <a:ext cx="4937760" cy="3378200"/>
          </a:xfrm>
        </p:spPr>
        <p:txBody>
          <a:bodyPr/>
          <a:lstStyle/>
          <a:p>
            <a:r>
              <a:rPr lang="da-DK" smtClean="0"/>
              <a:t>C-niveau: Eleverne kan udføre en kineæstetisk øvelse - alternativt kan de se en film om problematikken. Derefter serveres de færdige ligninger for eleverne.</a:t>
            </a:r>
          </a:p>
          <a:p>
            <a:r>
              <a:rPr lang="da-DK" smtClean="0"/>
              <a:t>B-niveau: Læreren gennemgår den nødvendige matematik.</a:t>
            </a:r>
          </a:p>
          <a:p>
            <a:r>
              <a:rPr lang="da-DK" smtClean="0"/>
              <a:t>A-niveau: De dygtige elever kan løse de nødvendige ligninger selv.</a:t>
            </a:r>
          </a:p>
          <a:p>
            <a:endParaRPr lang="da-DK" smtClean="0"/>
          </a:p>
          <a:p>
            <a:endParaRPr lang="da-DK"/>
          </a:p>
        </p:txBody>
      </p:sp>
      <p:pic>
        <p:nvPicPr>
          <p:cNvPr id="1026" name="Picture 2" descr="IR map of the whole Galaxy showing the plane and bulge of the Galaxy full of stars and dust. APOGEE uses new IR instrumentation to study stars within the disk and is less affected by the extinction from interstellar dust."/>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5488" y="4422648"/>
            <a:ext cx="5742432" cy="191414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91028688"/>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a-DK" smtClean="0"/>
              <a:t>Kineæstetisk øvelse</a:t>
            </a:r>
            <a:endParaRPr lang="da-DK"/>
          </a:p>
        </p:txBody>
      </p:sp>
      <p:pic>
        <p:nvPicPr>
          <p:cNvPr id="3" name="Billede 2">
            <a:hlinkClick r:id="rId3"/>
          </p:cNvPr>
          <p:cNvPicPr>
            <a:picLocks noChangeAspect="1"/>
          </p:cNvPicPr>
          <p:nvPr/>
        </p:nvPicPr>
        <p:blipFill>
          <a:blip r:embed="rId4"/>
          <a:stretch>
            <a:fillRect/>
          </a:stretch>
        </p:blipFill>
        <p:spPr>
          <a:xfrm>
            <a:off x="2221992" y="1881995"/>
            <a:ext cx="6837997" cy="4301444"/>
          </a:xfrm>
          <a:prstGeom prst="rect">
            <a:avLst/>
          </a:prstGeom>
        </p:spPr>
      </p:pic>
    </p:spTree>
    <p:extLst>
      <p:ext uri="{BB962C8B-B14F-4D97-AF65-F5344CB8AC3E}">
        <p14:creationId xmlns:p14="http://schemas.microsoft.com/office/powerpoint/2010/main" val="4057015952"/>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idx="4294967295"/>
          </p:nvPr>
        </p:nvSpPr>
        <p:spPr>
          <a:xfrm>
            <a:off x="0" y="-724694"/>
            <a:ext cx="10058400" cy="1449387"/>
          </a:xfrm>
        </p:spPr>
        <p:txBody>
          <a:bodyPr/>
          <a:lstStyle/>
          <a:p>
            <a:r>
              <a:rPr lang="da-DK" smtClean="0"/>
              <a:t>Matematikken bag øvelsen</a:t>
            </a:r>
            <a:endParaRPr lang="da-DK"/>
          </a:p>
        </p:txBody>
      </p:sp>
      <p:pic>
        <p:nvPicPr>
          <p:cNvPr id="2050" name="Picture 2" descr="https://www.skolekom.dk/~Michael.A.D.Moeller@skolekom.dk/S4F2E2B22-4F2E2B22.0/RadioteleskopParis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967855" y="1135380"/>
            <a:ext cx="5133975" cy="51720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3713486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a-DK" smtClean="0"/>
              <a:t>Elevernes forudsætninger på Rosborg de seneste 3 år</a:t>
            </a:r>
            <a:endParaRPr lang="da-DK"/>
          </a:p>
        </p:txBody>
      </p:sp>
      <p:sp>
        <p:nvSpPr>
          <p:cNvPr id="3" name="Pladsholder til indhold 2"/>
          <p:cNvSpPr>
            <a:spLocks noGrp="1"/>
          </p:cNvSpPr>
          <p:nvPr>
            <p:ph sz="half" idx="1"/>
          </p:nvPr>
        </p:nvSpPr>
        <p:spPr>
          <a:xfrm>
            <a:off x="1097280" y="2048251"/>
            <a:ext cx="4937760" cy="4023360"/>
          </a:xfrm>
        </p:spPr>
        <p:txBody>
          <a:bodyPr/>
          <a:lstStyle/>
          <a:p>
            <a:r>
              <a:rPr lang="da-DK" sz="2400" smtClean="0"/>
              <a:t>Stor diversitet i elevernes baggrund.</a:t>
            </a:r>
          </a:p>
          <a:p>
            <a:endParaRPr lang="da-DK" smtClean="0"/>
          </a:p>
          <a:p>
            <a:pPr lvl="1"/>
            <a:r>
              <a:rPr lang="da-DK" smtClean="0"/>
              <a:t>Hvordan tager man højde for det?</a:t>
            </a:r>
          </a:p>
          <a:p>
            <a:pPr lvl="2"/>
            <a:r>
              <a:rPr lang="da-DK" smtClean="0"/>
              <a:t>Lav opgaver med stigende sværhedsgrad.</a:t>
            </a:r>
          </a:p>
          <a:p>
            <a:pPr lvl="2"/>
            <a:r>
              <a:rPr lang="da-DK" smtClean="0"/>
              <a:t>Projektarbejder, hvor eleverne selv vælger niveau – lad være med at ”tvinge” eleverne til at de skal nå samme (høje) niveau.</a:t>
            </a:r>
          </a:p>
          <a:p>
            <a:pPr lvl="2"/>
            <a:r>
              <a:rPr lang="da-DK"/>
              <a:t>Overvej om rapportskrivning gavner – videoaflevering er måske mere passende? (</a:t>
            </a:r>
            <a:r>
              <a:rPr lang="da-DK">
                <a:hlinkClick r:id="rId3"/>
              </a:rPr>
              <a:t>https://</a:t>
            </a:r>
            <a:r>
              <a:rPr lang="da-DK" smtClean="0">
                <a:hlinkClick r:id="rId3"/>
              </a:rPr>
              <a:t>www.youtube.com/watch?v=RwvpTlrX-G0</a:t>
            </a:r>
            <a:r>
              <a:rPr lang="da-DK"/>
              <a:t>)</a:t>
            </a:r>
            <a:r>
              <a:rPr lang="da-DK" smtClean="0"/>
              <a:t> </a:t>
            </a:r>
          </a:p>
          <a:p>
            <a:pPr lvl="2"/>
            <a:r>
              <a:rPr lang="da-DK" smtClean="0"/>
              <a:t>Sørg for at eksamesspørgsmål afspejler gymnasiefagets læremål – så det ikke bliver en avanceret matematisk øvelse.</a:t>
            </a:r>
          </a:p>
          <a:p>
            <a:pPr lvl="2"/>
            <a:r>
              <a:rPr lang="da-DK" smtClean="0"/>
              <a:t>Ved gennemgang af teori skal man gøre klart for eleverne, hvad der kræves af dem til eksamen.</a:t>
            </a:r>
          </a:p>
          <a:p>
            <a:endParaRPr lang="da-DK" smtClean="0"/>
          </a:p>
          <a:p>
            <a:endParaRPr lang="da-DK"/>
          </a:p>
        </p:txBody>
      </p:sp>
      <p:graphicFrame>
        <p:nvGraphicFramePr>
          <p:cNvPr id="5" name="Pladsholder til indhold 4"/>
          <p:cNvGraphicFramePr>
            <a:graphicFrameLocks noGrp="1"/>
          </p:cNvGraphicFramePr>
          <p:nvPr>
            <p:ph sz="half" idx="2"/>
            <p:extLst>
              <p:ext uri="{D42A27DB-BD31-4B8C-83A1-F6EECF244321}">
                <p14:modId xmlns:p14="http://schemas.microsoft.com/office/powerpoint/2010/main" val="241668299"/>
              </p:ext>
            </p:extLst>
          </p:nvPr>
        </p:nvGraphicFramePr>
        <p:xfrm>
          <a:off x="6218238" y="2048251"/>
          <a:ext cx="4937125" cy="4105660"/>
        </p:xfrm>
        <a:graphic>
          <a:graphicData uri="http://schemas.openxmlformats.org/drawingml/2006/table">
            <a:tbl>
              <a:tblPr firstRow="1" firstCol="1" bandRow="1">
                <a:tableStyleId>{5C22544A-7EE6-4342-B048-85BDC9FD1C3A}</a:tableStyleId>
              </a:tblPr>
              <a:tblGrid>
                <a:gridCol w="4937125"/>
              </a:tblGrid>
              <a:tr h="410566">
                <a:tc>
                  <a:txBody>
                    <a:bodyPr/>
                    <a:lstStyle/>
                    <a:p>
                      <a:pPr algn="l">
                        <a:lnSpc>
                          <a:spcPct val="107000"/>
                        </a:lnSpc>
                        <a:spcBef>
                          <a:spcPts val="480"/>
                        </a:spcBef>
                        <a:spcAft>
                          <a:spcPts val="480"/>
                        </a:spcAft>
                      </a:pPr>
                      <a:r>
                        <a:rPr lang="da-DK" sz="1600" smtClean="0">
                          <a:effectLst/>
                        </a:rPr>
                        <a:t>Matematik </a:t>
                      </a:r>
                      <a:r>
                        <a:rPr lang="da-DK" sz="1600">
                          <a:effectLst/>
                        </a:rPr>
                        <a:t>A - Geovidenskab A - Kemi B (Ty)</a:t>
                      </a:r>
                      <a:endParaRPr lang="da-DK" sz="1600">
                        <a:effectLst/>
                        <a:latin typeface="Calibri" panose="020F0502020204030204" pitchFamily="34" charset="0"/>
                        <a:ea typeface="Calibri" panose="020F0502020204030204" pitchFamily="34" charset="0"/>
                        <a:cs typeface="Times New Roman" panose="02020603050405020304" pitchFamily="18" charset="0"/>
                      </a:endParaRPr>
                    </a:p>
                  </a:txBody>
                  <a:tcPr marL="4675" marR="4675" marT="4675" marB="4675" anchor="ctr"/>
                </a:tc>
              </a:tr>
              <a:tr h="410566">
                <a:tc>
                  <a:txBody>
                    <a:bodyPr/>
                    <a:lstStyle/>
                    <a:p>
                      <a:pPr marL="0" marR="0" indent="0" algn="l" defTabSz="914400" rtl="0" eaLnBrk="1" fontAlgn="auto" latinLnBrk="0" hangingPunct="1">
                        <a:lnSpc>
                          <a:spcPct val="107000"/>
                        </a:lnSpc>
                        <a:spcBef>
                          <a:spcPts val="480"/>
                        </a:spcBef>
                        <a:spcAft>
                          <a:spcPts val="480"/>
                        </a:spcAft>
                        <a:buClrTx/>
                        <a:buSzTx/>
                        <a:buFontTx/>
                        <a:buNone/>
                        <a:tabLst/>
                        <a:defRPr/>
                      </a:pPr>
                      <a:r>
                        <a:rPr lang="da-DK" sz="1600" smtClean="0">
                          <a:effectLst/>
                        </a:rPr>
                        <a:t>Matematik A - Fysik  B - Kemi B (Ty)</a:t>
                      </a:r>
                      <a:endParaRPr lang="da-DK" sz="1600" smtClean="0">
                        <a:effectLst/>
                        <a:latin typeface="Calibri" panose="020F0502020204030204" pitchFamily="34" charset="0"/>
                        <a:ea typeface="Calibri" panose="020F0502020204030204" pitchFamily="34" charset="0"/>
                        <a:cs typeface="Times New Roman" panose="02020603050405020304" pitchFamily="18" charset="0"/>
                      </a:endParaRPr>
                    </a:p>
                  </a:txBody>
                  <a:tcPr marL="4675" marR="4675" marT="4675" marB="4675" anchor="ctr"/>
                </a:tc>
              </a:tr>
              <a:tr h="410566">
                <a:tc>
                  <a:txBody>
                    <a:bodyPr/>
                    <a:lstStyle/>
                    <a:p>
                      <a:pPr marL="0" marR="0" indent="0" algn="l" defTabSz="914400" rtl="0" eaLnBrk="1" fontAlgn="auto" latinLnBrk="0" hangingPunct="1">
                        <a:lnSpc>
                          <a:spcPct val="107000"/>
                        </a:lnSpc>
                        <a:spcBef>
                          <a:spcPts val="480"/>
                        </a:spcBef>
                        <a:spcAft>
                          <a:spcPts val="480"/>
                        </a:spcAft>
                        <a:buClrTx/>
                        <a:buSzTx/>
                        <a:buFontTx/>
                        <a:buNone/>
                        <a:tabLst/>
                        <a:defRPr/>
                      </a:pPr>
                      <a:r>
                        <a:rPr lang="da-DK" sz="1600" smtClean="0">
                          <a:effectLst/>
                        </a:rPr>
                        <a:t>Matematik A - Fysik  B - Kemi B (Ty)</a:t>
                      </a:r>
                      <a:endParaRPr lang="da-DK" sz="1600" smtClean="0">
                        <a:effectLst/>
                        <a:latin typeface="Calibri" panose="020F0502020204030204" pitchFamily="34" charset="0"/>
                        <a:ea typeface="Calibri" panose="020F0502020204030204" pitchFamily="34" charset="0"/>
                        <a:cs typeface="Times New Roman" panose="02020603050405020304" pitchFamily="18" charset="0"/>
                      </a:endParaRPr>
                    </a:p>
                  </a:txBody>
                  <a:tcPr marL="4675" marR="4675" marT="4675" marB="4675" anchor="ctr"/>
                </a:tc>
              </a:tr>
              <a:tr h="410566">
                <a:tc>
                  <a:txBody>
                    <a:bodyPr/>
                    <a:lstStyle/>
                    <a:p>
                      <a:pPr marL="0" marR="0" indent="0" algn="l" defTabSz="914400" rtl="0" eaLnBrk="1" fontAlgn="auto" latinLnBrk="0" hangingPunct="1">
                        <a:lnSpc>
                          <a:spcPct val="107000"/>
                        </a:lnSpc>
                        <a:spcBef>
                          <a:spcPts val="480"/>
                        </a:spcBef>
                        <a:spcAft>
                          <a:spcPts val="480"/>
                        </a:spcAft>
                        <a:buClrTx/>
                        <a:buSzTx/>
                        <a:buFontTx/>
                        <a:buNone/>
                        <a:tabLst/>
                        <a:defRPr/>
                      </a:pPr>
                      <a:r>
                        <a:rPr lang="da-DK" sz="1600" smtClean="0">
                          <a:effectLst/>
                        </a:rPr>
                        <a:t>Biologi A - Matematik B - Idræt B (FR/SP/IT)</a:t>
                      </a:r>
                      <a:endParaRPr lang="da-DK" sz="1600" smtClean="0">
                        <a:effectLst/>
                        <a:latin typeface="Calibri" panose="020F0502020204030204" pitchFamily="34" charset="0"/>
                        <a:ea typeface="Calibri" panose="020F0502020204030204" pitchFamily="34" charset="0"/>
                        <a:cs typeface="Times New Roman" panose="02020603050405020304" pitchFamily="18" charset="0"/>
                      </a:endParaRPr>
                    </a:p>
                  </a:txBody>
                  <a:tcPr marL="4675" marR="4675" marT="4675" marB="4675" anchor="ctr"/>
                </a:tc>
              </a:tr>
              <a:tr h="410566">
                <a:tc>
                  <a:txBody>
                    <a:bodyPr/>
                    <a:lstStyle/>
                    <a:p>
                      <a:pPr algn="l">
                        <a:lnSpc>
                          <a:spcPct val="107000"/>
                        </a:lnSpc>
                        <a:spcBef>
                          <a:spcPts val="480"/>
                        </a:spcBef>
                        <a:spcAft>
                          <a:spcPts val="480"/>
                        </a:spcAft>
                      </a:pPr>
                      <a:r>
                        <a:rPr lang="da-DK" sz="1600" smtClean="0">
                          <a:effectLst/>
                        </a:rPr>
                        <a:t>Biologi </a:t>
                      </a:r>
                      <a:r>
                        <a:rPr lang="da-DK" sz="1600">
                          <a:effectLst/>
                        </a:rPr>
                        <a:t>A - Matematik B - Idræt B (FR/SP/IT)</a:t>
                      </a:r>
                      <a:endParaRPr lang="da-DK" sz="1600">
                        <a:effectLst/>
                        <a:latin typeface="Calibri" panose="020F0502020204030204" pitchFamily="34" charset="0"/>
                        <a:ea typeface="Calibri" panose="020F0502020204030204" pitchFamily="34" charset="0"/>
                        <a:cs typeface="Times New Roman" panose="02020603050405020304" pitchFamily="18" charset="0"/>
                      </a:endParaRPr>
                    </a:p>
                  </a:txBody>
                  <a:tcPr marL="4675" marR="4675" marT="4675" marB="4675" anchor="ctr"/>
                </a:tc>
              </a:tr>
              <a:tr h="410566">
                <a:tc>
                  <a:txBody>
                    <a:bodyPr/>
                    <a:lstStyle/>
                    <a:p>
                      <a:pPr algn="l">
                        <a:lnSpc>
                          <a:spcPct val="107000"/>
                        </a:lnSpc>
                        <a:spcBef>
                          <a:spcPts val="480"/>
                        </a:spcBef>
                        <a:spcAft>
                          <a:spcPts val="480"/>
                        </a:spcAft>
                      </a:pPr>
                      <a:r>
                        <a:rPr lang="da-DK" sz="1600" smtClean="0">
                          <a:effectLst/>
                        </a:rPr>
                        <a:t>Biologi </a:t>
                      </a:r>
                      <a:r>
                        <a:rPr lang="da-DK" sz="1600">
                          <a:effectLst/>
                        </a:rPr>
                        <a:t>A - Matematik B - Idræt B (FR/SP/IT)</a:t>
                      </a:r>
                      <a:endParaRPr lang="da-DK" sz="1600">
                        <a:effectLst/>
                        <a:latin typeface="Calibri" panose="020F0502020204030204" pitchFamily="34" charset="0"/>
                        <a:ea typeface="Calibri" panose="020F0502020204030204" pitchFamily="34" charset="0"/>
                        <a:cs typeface="Times New Roman" panose="02020603050405020304" pitchFamily="18" charset="0"/>
                      </a:endParaRPr>
                    </a:p>
                  </a:txBody>
                  <a:tcPr marL="4675" marR="4675" marT="4675" marB="4675" anchor="ctr"/>
                </a:tc>
              </a:tr>
              <a:tr h="410566">
                <a:tc>
                  <a:txBody>
                    <a:bodyPr/>
                    <a:lstStyle/>
                    <a:p>
                      <a:pPr marL="0" marR="0" indent="0" algn="l" defTabSz="914400" rtl="0" eaLnBrk="1" fontAlgn="auto" latinLnBrk="0" hangingPunct="1">
                        <a:lnSpc>
                          <a:spcPct val="107000"/>
                        </a:lnSpc>
                        <a:spcBef>
                          <a:spcPts val="480"/>
                        </a:spcBef>
                        <a:spcAft>
                          <a:spcPts val="480"/>
                        </a:spcAft>
                        <a:buClrTx/>
                        <a:buSzTx/>
                        <a:buFontTx/>
                        <a:buNone/>
                        <a:tabLst/>
                        <a:defRPr/>
                      </a:pPr>
                      <a:r>
                        <a:rPr lang="da-DK" sz="1600" smtClean="0">
                          <a:effectLst/>
                        </a:rPr>
                        <a:t>Biologi A - Matematik B - Idræt B (Ty B)</a:t>
                      </a:r>
                      <a:endParaRPr lang="da-DK" sz="1600" smtClean="0">
                        <a:effectLst/>
                        <a:latin typeface="Calibri" panose="020F0502020204030204" pitchFamily="34" charset="0"/>
                        <a:ea typeface="Calibri" panose="020F0502020204030204" pitchFamily="34" charset="0"/>
                        <a:cs typeface="Times New Roman" panose="02020603050405020304" pitchFamily="18" charset="0"/>
                      </a:endParaRPr>
                    </a:p>
                  </a:txBody>
                  <a:tcPr marL="4675" marR="4675" marT="4675" marB="4675" anchor="ctr"/>
                </a:tc>
              </a:tr>
              <a:tr h="410566">
                <a:tc>
                  <a:txBody>
                    <a:bodyPr/>
                    <a:lstStyle/>
                    <a:p>
                      <a:pPr algn="l">
                        <a:lnSpc>
                          <a:spcPct val="107000"/>
                        </a:lnSpc>
                        <a:spcBef>
                          <a:spcPts val="480"/>
                        </a:spcBef>
                        <a:spcAft>
                          <a:spcPts val="480"/>
                        </a:spcAft>
                      </a:pPr>
                      <a:r>
                        <a:rPr lang="da-DK" sz="1600" smtClean="0">
                          <a:effectLst/>
                        </a:rPr>
                        <a:t>Biologi A - Matematik B - Idræt B (FR/SP/IT) </a:t>
                      </a:r>
                      <a:endParaRPr lang="da-DK" sz="1600">
                        <a:effectLst/>
                        <a:latin typeface="Calibri" panose="020F0502020204030204" pitchFamily="34" charset="0"/>
                        <a:ea typeface="Calibri" panose="020F0502020204030204" pitchFamily="34" charset="0"/>
                        <a:cs typeface="Times New Roman" panose="02020603050405020304" pitchFamily="18" charset="0"/>
                      </a:endParaRPr>
                    </a:p>
                  </a:txBody>
                  <a:tcPr marL="4675" marR="4675" marT="4675" marB="4675" anchor="ctr"/>
                </a:tc>
              </a:tr>
              <a:tr h="410566">
                <a:tc>
                  <a:txBody>
                    <a:bodyPr/>
                    <a:lstStyle/>
                    <a:p>
                      <a:pPr marL="0" marR="0" indent="0" algn="l" defTabSz="914400" rtl="0" eaLnBrk="1" fontAlgn="auto" latinLnBrk="0" hangingPunct="1">
                        <a:lnSpc>
                          <a:spcPct val="107000"/>
                        </a:lnSpc>
                        <a:spcBef>
                          <a:spcPts val="480"/>
                        </a:spcBef>
                        <a:spcAft>
                          <a:spcPts val="480"/>
                        </a:spcAft>
                        <a:buClrTx/>
                        <a:buSzTx/>
                        <a:buFontTx/>
                        <a:buNone/>
                        <a:tabLst/>
                        <a:defRPr/>
                      </a:pPr>
                      <a:r>
                        <a:rPr lang="da-DK" sz="1600" smtClean="0">
                          <a:effectLst/>
                        </a:rPr>
                        <a:t>Engelsk A - Spansk A -Tysk B - Latin C</a:t>
                      </a:r>
                      <a:endParaRPr lang="da-DK" sz="1600" smtClean="0">
                        <a:effectLst/>
                        <a:latin typeface="Calibri" panose="020F0502020204030204" pitchFamily="34" charset="0"/>
                        <a:ea typeface="Calibri" panose="020F0502020204030204" pitchFamily="34" charset="0"/>
                        <a:cs typeface="Times New Roman" panose="02020603050405020304" pitchFamily="18" charset="0"/>
                      </a:endParaRPr>
                    </a:p>
                  </a:txBody>
                  <a:tcPr marL="4675" marR="4675" marT="4675" marB="4675" anchor="ctr"/>
                </a:tc>
              </a:tr>
              <a:tr h="410566">
                <a:tc>
                  <a:txBody>
                    <a:bodyPr/>
                    <a:lstStyle/>
                    <a:p>
                      <a:pPr algn="l">
                        <a:lnSpc>
                          <a:spcPct val="107000"/>
                        </a:lnSpc>
                        <a:spcBef>
                          <a:spcPts val="480"/>
                        </a:spcBef>
                        <a:spcAft>
                          <a:spcPts val="480"/>
                        </a:spcAft>
                      </a:pPr>
                      <a:r>
                        <a:rPr lang="da-DK" sz="1600" smtClean="0">
                          <a:effectLst/>
                        </a:rPr>
                        <a:t>Engelsk </a:t>
                      </a:r>
                      <a:r>
                        <a:rPr lang="da-DK" sz="1600">
                          <a:effectLst/>
                        </a:rPr>
                        <a:t>A - Spansk A -Tysk B - Latin C</a:t>
                      </a:r>
                      <a:endParaRPr lang="da-DK" sz="1600">
                        <a:effectLst/>
                        <a:latin typeface="Calibri" panose="020F0502020204030204" pitchFamily="34" charset="0"/>
                        <a:ea typeface="Calibri" panose="020F0502020204030204" pitchFamily="34" charset="0"/>
                        <a:cs typeface="Times New Roman" panose="02020603050405020304" pitchFamily="18" charset="0"/>
                      </a:endParaRPr>
                    </a:p>
                  </a:txBody>
                  <a:tcPr marL="4675" marR="4675" marT="4675" marB="4675" anchor="ctr"/>
                </a:tc>
              </a:tr>
            </a:tbl>
          </a:graphicData>
        </a:graphic>
      </p:graphicFrame>
      <p:graphicFrame>
        <p:nvGraphicFramePr>
          <p:cNvPr id="4" name="Tabel 3"/>
          <p:cNvGraphicFramePr>
            <a:graphicFrameLocks noGrp="1"/>
          </p:cNvGraphicFramePr>
          <p:nvPr>
            <p:extLst>
              <p:ext uri="{D42A27DB-BD31-4B8C-83A1-F6EECF244321}">
                <p14:modId xmlns:p14="http://schemas.microsoft.com/office/powerpoint/2010/main" val="319143530"/>
              </p:ext>
            </p:extLst>
          </p:nvPr>
        </p:nvGraphicFramePr>
        <p:xfrm>
          <a:off x="6218237" y="1749551"/>
          <a:ext cx="4937125" cy="4404360"/>
        </p:xfrm>
        <a:graphic>
          <a:graphicData uri="http://schemas.openxmlformats.org/drawingml/2006/table">
            <a:tbl>
              <a:tblPr>
                <a:tableStyleId>{5C22544A-7EE6-4342-B048-85BDC9FD1C3A}</a:tableStyleId>
              </a:tblPr>
              <a:tblGrid>
                <a:gridCol w="4937125"/>
              </a:tblGrid>
              <a:tr h="182880">
                <a:tc>
                  <a:txBody>
                    <a:bodyPr/>
                    <a:lstStyle/>
                    <a:p>
                      <a:pPr algn="ctr" fontAlgn="b"/>
                      <a:r>
                        <a:rPr lang="da-DK" sz="2800" b="0" u="none" strike="noStrike" smtClean="0">
                          <a:effectLst/>
                        </a:rPr>
                        <a:t>Elevbaggrund i 2016-17</a:t>
                      </a:r>
                    </a:p>
                    <a:p>
                      <a:pPr algn="l" fontAlgn="b"/>
                      <a:endParaRPr lang="da-DK" sz="1600" b="1" u="none" strike="noStrike" smtClean="0">
                        <a:effectLst/>
                      </a:endParaRPr>
                    </a:p>
                    <a:p>
                      <a:pPr algn="l" fontAlgn="b"/>
                      <a:endParaRPr lang="da-DK" sz="1600" b="1" u="none" strike="noStrike" smtClean="0">
                        <a:effectLst/>
                      </a:endParaRPr>
                    </a:p>
                    <a:p>
                      <a:pPr algn="l" fontAlgn="b"/>
                      <a:endParaRPr lang="da-DK" sz="1600" b="1" u="none" strike="noStrike" smtClean="0">
                        <a:effectLst/>
                      </a:endParaRPr>
                    </a:p>
                    <a:p>
                      <a:pPr algn="l" fontAlgn="b"/>
                      <a:endParaRPr lang="da-DK" sz="1600" b="1" u="none" strike="noStrike" smtClean="0">
                        <a:effectLst/>
                      </a:endParaRPr>
                    </a:p>
                    <a:p>
                      <a:pPr algn="l" fontAlgn="b"/>
                      <a:endParaRPr lang="da-DK" sz="1600" b="1" u="none" strike="noStrike" smtClean="0">
                        <a:effectLst/>
                      </a:endParaRPr>
                    </a:p>
                    <a:p>
                      <a:pPr algn="l" fontAlgn="b"/>
                      <a:endParaRPr lang="da-DK" sz="1600" b="1" u="none" strike="noStrike" smtClean="0">
                        <a:effectLst/>
                      </a:endParaRPr>
                    </a:p>
                    <a:p>
                      <a:pPr algn="l" fontAlgn="b"/>
                      <a:r>
                        <a:rPr lang="da-DK" sz="1600" b="1" u="none" strike="noStrike" smtClean="0">
                          <a:effectLst/>
                        </a:rPr>
                        <a:t>Matematik </a:t>
                      </a:r>
                      <a:r>
                        <a:rPr lang="da-DK" sz="1600" b="1" u="none" strike="noStrike">
                          <a:effectLst/>
                        </a:rPr>
                        <a:t>A - Geovidenskab A - Kemi B (Ty)</a:t>
                      </a:r>
                      <a:endParaRPr lang="da-DK" sz="1600" b="1" i="0" u="none" strike="noStrike">
                        <a:solidFill>
                          <a:srgbClr val="000000"/>
                        </a:solidFill>
                        <a:effectLst/>
                        <a:latin typeface="Calibri" panose="020F0502020204030204" pitchFamily="34" charset="0"/>
                      </a:endParaRPr>
                    </a:p>
                  </a:txBody>
                  <a:tcPr marL="7620" marR="7620" marT="7620" marB="0" anchor="b"/>
                </a:tc>
              </a:tr>
              <a:tr h="182880">
                <a:tc>
                  <a:txBody>
                    <a:bodyPr/>
                    <a:lstStyle/>
                    <a:p>
                      <a:pPr algn="l" fontAlgn="b"/>
                      <a:r>
                        <a:rPr lang="da-DK" sz="1600" b="1" u="none" strike="noStrike">
                          <a:effectLst/>
                        </a:rPr>
                        <a:t>Matematik A - Fysik  B - Kemi B (Ty)</a:t>
                      </a:r>
                      <a:endParaRPr lang="da-DK" sz="1600" b="1" i="0" u="none" strike="noStrike">
                        <a:solidFill>
                          <a:srgbClr val="000000"/>
                        </a:solidFill>
                        <a:effectLst/>
                        <a:latin typeface="Calibri" panose="020F0502020204030204" pitchFamily="34" charset="0"/>
                      </a:endParaRPr>
                    </a:p>
                  </a:txBody>
                  <a:tcPr marL="7620" marR="7620" marT="7620" marB="0" anchor="b"/>
                </a:tc>
              </a:tr>
              <a:tr h="182880">
                <a:tc>
                  <a:txBody>
                    <a:bodyPr/>
                    <a:lstStyle/>
                    <a:p>
                      <a:pPr algn="l" fontAlgn="b"/>
                      <a:r>
                        <a:rPr lang="da-DK" sz="1600" b="1" u="none" strike="noStrike">
                          <a:effectLst/>
                        </a:rPr>
                        <a:t>Matematik A - Bioteknologi A - Fysik B (FR/IT/SP))</a:t>
                      </a:r>
                      <a:endParaRPr lang="da-DK" sz="1600" b="1" i="0" u="none" strike="noStrike">
                        <a:solidFill>
                          <a:srgbClr val="000000"/>
                        </a:solidFill>
                        <a:effectLst/>
                        <a:latin typeface="Calibri" panose="020F0502020204030204" pitchFamily="34" charset="0"/>
                      </a:endParaRPr>
                    </a:p>
                  </a:txBody>
                  <a:tcPr marL="7620" marR="7620" marT="7620" marB="0" anchor="b"/>
                </a:tc>
              </a:tr>
              <a:tr h="182880">
                <a:tc>
                  <a:txBody>
                    <a:bodyPr/>
                    <a:lstStyle/>
                    <a:p>
                      <a:pPr algn="l" fontAlgn="b"/>
                      <a:endParaRPr lang="da-DK" sz="1600" b="1" i="0" u="none" strike="noStrike">
                        <a:solidFill>
                          <a:srgbClr val="000000"/>
                        </a:solidFill>
                        <a:effectLst/>
                        <a:latin typeface="Calibri" panose="020F0502020204030204" pitchFamily="34" charset="0"/>
                      </a:endParaRPr>
                    </a:p>
                  </a:txBody>
                  <a:tcPr marL="7620" marR="7620" marT="7620" marB="0" anchor="b"/>
                </a:tc>
              </a:tr>
              <a:tr h="182880">
                <a:tc>
                  <a:txBody>
                    <a:bodyPr/>
                    <a:lstStyle/>
                    <a:p>
                      <a:pPr algn="l" fontAlgn="b"/>
                      <a:endParaRPr lang="da-DK" sz="1600" b="1" i="0" u="none" strike="noStrike">
                        <a:solidFill>
                          <a:srgbClr val="000000"/>
                        </a:solidFill>
                        <a:effectLst/>
                        <a:latin typeface="Calibri" panose="020F0502020204030204" pitchFamily="34" charset="0"/>
                      </a:endParaRPr>
                    </a:p>
                  </a:txBody>
                  <a:tcPr marL="7620" marR="7620" marT="7620" marB="0" anchor="b"/>
                </a:tc>
              </a:tr>
              <a:tr h="182880">
                <a:tc>
                  <a:txBody>
                    <a:bodyPr/>
                    <a:lstStyle/>
                    <a:p>
                      <a:pPr algn="l" fontAlgn="b"/>
                      <a:endParaRPr lang="da-DK" sz="1600" b="1" i="0" u="none" strike="noStrike">
                        <a:solidFill>
                          <a:srgbClr val="000000"/>
                        </a:solidFill>
                        <a:effectLst/>
                        <a:latin typeface="Calibri" panose="020F0502020204030204" pitchFamily="34" charset="0"/>
                      </a:endParaRPr>
                    </a:p>
                  </a:txBody>
                  <a:tcPr marL="7620" marR="7620" marT="7620" marB="0" anchor="b"/>
                </a:tc>
              </a:tr>
              <a:tr h="182880">
                <a:tc>
                  <a:txBody>
                    <a:bodyPr/>
                    <a:lstStyle/>
                    <a:p>
                      <a:pPr algn="l" fontAlgn="b"/>
                      <a:endParaRPr lang="da-DK" sz="1600" b="1" i="0" u="none" strike="noStrike">
                        <a:solidFill>
                          <a:srgbClr val="000000"/>
                        </a:solidFill>
                        <a:effectLst/>
                        <a:latin typeface="Calibri" panose="020F0502020204030204" pitchFamily="34" charset="0"/>
                      </a:endParaRPr>
                    </a:p>
                  </a:txBody>
                  <a:tcPr marL="7620" marR="7620" marT="7620" marB="0" anchor="b"/>
                </a:tc>
              </a:tr>
              <a:tr h="182880">
                <a:tc>
                  <a:txBody>
                    <a:bodyPr/>
                    <a:lstStyle/>
                    <a:p>
                      <a:pPr algn="l" fontAlgn="b"/>
                      <a:endParaRPr lang="da-DK" sz="1600" b="1" i="0" u="none" strike="noStrike">
                        <a:solidFill>
                          <a:srgbClr val="000000"/>
                        </a:solidFill>
                        <a:effectLst/>
                        <a:latin typeface="Calibri" panose="020F0502020204030204" pitchFamily="34" charset="0"/>
                      </a:endParaRPr>
                    </a:p>
                  </a:txBody>
                  <a:tcPr marL="7620" marR="7620" marT="7620" marB="0" anchor="b"/>
                </a:tc>
              </a:tr>
              <a:tr h="182880">
                <a:tc>
                  <a:txBody>
                    <a:bodyPr/>
                    <a:lstStyle/>
                    <a:p>
                      <a:pPr algn="l" fontAlgn="b"/>
                      <a:endParaRPr lang="da-DK" sz="1600" b="1" i="0" u="none" strike="noStrike">
                        <a:solidFill>
                          <a:srgbClr val="000000"/>
                        </a:solidFill>
                        <a:effectLst/>
                        <a:latin typeface="Calibri" panose="020F0502020204030204" pitchFamily="34" charset="0"/>
                      </a:endParaRPr>
                    </a:p>
                  </a:txBody>
                  <a:tcPr marL="7620" marR="7620" marT="7620" marB="0" anchor="b"/>
                </a:tc>
              </a:tr>
              <a:tr h="182880">
                <a:tc>
                  <a:txBody>
                    <a:bodyPr/>
                    <a:lstStyle/>
                    <a:p>
                      <a:pPr algn="l" fontAlgn="b"/>
                      <a:endParaRPr lang="da-DK" sz="1600" b="1" i="0" u="none" strike="noStrike">
                        <a:solidFill>
                          <a:srgbClr val="000000"/>
                        </a:solidFill>
                        <a:effectLst/>
                        <a:latin typeface="Calibri" panose="020F0502020204030204" pitchFamily="34" charset="0"/>
                      </a:endParaRPr>
                    </a:p>
                  </a:txBody>
                  <a:tcPr marL="7620" marR="7620" marT="7620" marB="0" anchor="b"/>
                </a:tc>
              </a:tr>
            </a:tbl>
          </a:graphicData>
        </a:graphic>
      </p:graphicFrame>
      <p:graphicFrame>
        <p:nvGraphicFramePr>
          <p:cNvPr id="8" name="Tabel 7"/>
          <p:cNvGraphicFramePr>
            <a:graphicFrameLocks noGrp="1"/>
          </p:cNvGraphicFramePr>
          <p:nvPr>
            <p:extLst>
              <p:ext uri="{D42A27DB-BD31-4B8C-83A1-F6EECF244321}">
                <p14:modId xmlns:p14="http://schemas.microsoft.com/office/powerpoint/2010/main" val="1883894770"/>
              </p:ext>
            </p:extLst>
          </p:nvPr>
        </p:nvGraphicFramePr>
        <p:xfrm>
          <a:off x="6218236" y="1761742"/>
          <a:ext cx="4934954" cy="4404360"/>
        </p:xfrm>
        <a:graphic>
          <a:graphicData uri="http://schemas.openxmlformats.org/drawingml/2006/table">
            <a:tbl>
              <a:tblPr>
                <a:tableStyleId>{5C22544A-7EE6-4342-B048-85BDC9FD1C3A}</a:tableStyleId>
              </a:tblPr>
              <a:tblGrid>
                <a:gridCol w="4934954"/>
              </a:tblGrid>
              <a:tr h="2117813">
                <a:tc>
                  <a:txBody>
                    <a:bodyPr/>
                    <a:lstStyle/>
                    <a:p>
                      <a:pPr algn="ctr" fontAlgn="b"/>
                      <a:r>
                        <a:rPr lang="da-DK" sz="2800" b="0" u="none" strike="noStrike" smtClean="0">
                          <a:effectLst/>
                        </a:rPr>
                        <a:t>Elevbaggrund i 2017-18</a:t>
                      </a:r>
                    </a:p>
                    <a:p>
                      <a:pPr algn="l" fontAlgn="b"/>
                      <a:endParaRPr lang="da-DK" sz="1600" b="1" u="none" strike="noStrike" smtClean="0">
                        <a:effectLst/>
                      </a:endParaRPr>
                    </a:p>
                    <a:p>
                      <a:pPr algn="l" fontAlgn="b"/>
                      <a:endParaRPr lang="da-DK" sz="1600" b="1" u="none" strike="noStrike" smtClean="0">
                        <a:effectLst/>
                      </a:endParaRPr>
                    </a:p>
                    <a:p>
                      <a:pPr algn="l" fontAlgn="b"/>
                      <a:endParaRPr lang="da-DK" sz="1600" b="1" u="none" strike="noStrike" smtClean="0">
                        <a:effectLst/>
                      </a:endParaRPr>
                    </a:p>
                    <a:p>
                      <a:pPr algn="l" fontAlgn="b"/>
                      <a:endParaRPr lang="da-DK" sz="1600" b="1" u="none" strike="noStrike" smtClean="0">
                        <a:effectLst/>
                      </a:endParaRPr>
                    </a:p>
                    <a:p>
                      <a:pPr algn="l" fontAlgn="b"/>
                      <a:endParaRPr lang="da-DK" sz="1600" b="1" u="none" strike="noStrike" smtClean="0">
                        <a:effectLst/>
                      </a:endParaRPr>
                    </a:p>
                    <a:p>
                      <a:pPr algn="l" fontAlgn="b"/>
                      <a:endParaRPr lang="da-DK" sz="1600" b="1" u="none" strike="noStrike" smtClean="0">
                        <a:effectLst/>
                      </a:endParaRPr>
                    </a:p>
                    <a:p>
                      <a:pPr algn="l" fontAlgn="b"/>
                      <a:r>
                        <a:rPr lang="da-DK" sz="1600" b="1" u="none" strike="noStrike" smtClean="0">
                          <a:effectLst/>
                        </a:rPr>
                        <a:t>SA </a:t>
                      </a:r>
                      <a:r>
                        <a:rPr lang="da-DK" sz="1600" b="1" u="none" strike="noStrike">
                          <a:effectLst/>
                        </a:rPr>
                        <a:t>- </a:t>
                      </a:r>
                      <a:r>
                        <a:rPr lang="da-DK" sz="1600" b="1" u="none" strike="noStrike" smtClean="0">
                          <a:effectLst/>
                        </a:rPr>
                        <a:t>EN </a:t>
                      </a:r>
                      <a:r>
                        <a:rPr lang="da-DK" sz="1600" b="1" u="none" strike="noStrike">
                          <a:effectLst/>
                        </a:rPr>
                        <a:t>- </a:t>
                      </a:r>
                      <a:r>
                        <a:rPr lang="da-DK" sz="1600" b="1" u="none" strike="noStrike" smtClean="0">
                          <a:effectLst/>
                        </a:rPr>
                        <a:t>Ma </a:t>
                      </a:r>
                      <a:r>
                        <a:rPr lang="da-DK" sz="1600" b="1" u="none" strike="noStrike">
                          <a:effectLst/>
                        </a:rPr>
                        <a:t>(Ty)</a:t>
                      </a:r>
                      <a:endParaRPr lang="da-DK" sz="1600" b="1" i="0" u="none" strike="noStrike">
                        <a:solidFill>
                          <a:srgbClr val="000000"/>
                        </a:solidFill>
                        <a:effectLst/>
                        <a:latin typeface="Calibri" panose="020F0502020204030204" pitchFamily="34" charset="0"/>
                      </a:endParaRPr>
                    </a:p>
                  </a:txBody>
                  <a:tcPr marL="7620" marR="7620" marT="7620" marB="0" anchor="b"/>
                </a:tc>
              </a:tr>
              <a:tr h="248711">
                <a:tc>
                  <a:txBody>
                    <a:bodyPr/>
                    <a:lstStyle/>
                    <a:p>
                      <a:pPr algn="l" fontAlgn="b"/>
                      <a:r>
                        <a:rPr lang="da-DK" sz="1600" b="1" u="none" strike="noStrike">
                          <a:effectLst/>
                        </a:rPr>
                        <a:t>Matematik A - Fysik  B - Kemi B (Ty)</a:t>
                      </a:r>
                      <a:endParaRPr lang="da-DK" sz="1600" b="1" i="0" u="none" strike="noStrike">
                        <a:solidFill>
                          <a:srgbClr val="000000"/>
                        </a:solidFill>
                        <a:effectLst/>
                        <a:latin typeface="Calibri" panose="020F0502020204030204" pitchFamily="34" charset="0"/>
                      </a:endParaRPr>
                    </a:p>
                  </a:txBody>
                  <a:tcPr marL="7620" marR="7620" marT="7620" marB="0" anchor="b"/>
                </a:tc>
              </a:tr>
              <a:tr h="248711">
                <a:tc>
                  <a:txBody>
                    <a:bodyPr/>
                    <a:lstStyle/>
                    <a:p>
                      <a:pPr algn="l" fontAlgn="b"/>
                      <a:r>
                        <a:rPr lang="da-DK" sz="1600" b="1" u="none" strike="noStrike">
                          <a:effectLst/>
                        </a:rPr>
                        <a:t>Matematik A - Bioteknologi A - Fysik B </a:t>
                      </a:r>
                      <a:r>
                        <a:rPr lang="da-DK" sz="1600" b="1" u="none" strike="noStrike" smtClean="0">
                          <a:effectLst/>
                        </a:rPr>
                        <a:t>(Ty))</a:t>
                      </a:r>
                      <a:endParaRPr lang="da-DK" sz="1600" b="1" i="0" u="none" strike="noStrike">
                        <a:solidFill>
                          <a:srgbClr val="000000"/>
                        </a:solidFill>
                        <a:effectLst/>
                        <a:latin typeface="Calibri" panose="020F0502020204030204" pitchFamily="34" charset="0"/>
                      </a:endParaRPr>
                    </a:p>
                  </a:txBody>
                  <a:tcPr marL="7620" marR="7620" marT="7620" marB="0" anchor="b"/>
                </a:tc>
              </a:tr>
              <a:tr h="248711">
                <a:tc>
                  <a:txBody>
                    <a:bodyPr/>
                    <a:lstStyle/>
                    <a:p>
                      <a:pPr algn="l" fontAlgn="b"/>
                      <a:endParaRPr lang="da-DK" sz="1600" b="1" i="0" u="none" strike="noStrike">
                        <a:solidFill>
                          <a:srgbClr val="000000"/>
                        </a:solidFill>
                        <a:effectLst/>
                        <a:latin typeface="Calibri" panose="020F0502020204030204" pitchFamily="34" charset="0"/>
                      </a:endParaRPr>
                    </a:p>
                  </a:txBody>
                  <a:tcPr marL="7620" marR="7620" marT="7620" marB="0" anchor="b"/>
                </a:tc>
              </a:tr>
              <a:tr h="248711">
                <a:tc>
                  <a:txBody>
                    <a:bodyPr/>
                    <a:lstStyle/>
                    <a:p>
                      <a:pPr algn="l" fontAlgn="b"/>
                      <a:endParaRPr lang="da-DK" sz="1600" b="1" i="0" u="none" strike="noStrike">
                        <a:solidFill>
                          <a:srgbClr val="000000"/>
                        </a:solidFill>
                        <a:effectLst/>
                        <a:latin typeface="Calibri" panose="020F0502020204030204" pitchFamily="34" charset="0"/>
                      </a:endParaRPr>
                    </a:p>
                  </a:txBody>
                  <a:tcPr marL="7620" marR="7620" marT="7620" marB="0" anchor="b"/>
                </a:tc>
              </a:tr>
              <a:tr h="248711">
                <a:tc>
                  <a:txBody>
                    <a:bodyPr/>
                    <a:lstStyle/>
                    <a:p>
                      <a:pPr algn="l" fontAlgn="b"/>
                      <a:endParaRPr lang="da-DK" sz="1600" b="1" i="0" u="none" strike="noStrike">
                        <a:solidFill>
                          <a:srgbClr val="000000"/>
                        </a:solidFill>
                        <a:effectLst/>
                        <a:latin typeface="Calibri" panose="020F0502020204030204" pitchFamily="34" charset="0"/>
                      </a:endParaRPr>
                    </a:p>
                  </a:txBody>
                  <a:tcPr marL="7620" marR="7620" marT="7620" marB="0" anchor="b"/>
                </a:tc>
              </a:tr>
              <a:tr h="248711">
                <a:tc>
                  <a:txBody>
                    <a:bodyPr/>
                    <a:lstStyle/>
                    <a:p>
                      <a:pPr algn="l" fontAlgn="b"/>
                      <a:endParaRPr lang="da-DK" sz="1600" b="1" i="0" u="none" strike="noStrike">
                        <a:solidFill>
                          <a:srgbClr val="000000"/>
                        </a:solidFill>
                        <a:effectLst/>
                        <a:latin typeface="Calibri" panose="020F0502020204030204" pitchFamily="34" charset="0"/>
                      </a:endParaRPr>
                    </a:p>
                  </a:txBody>
                  <a:tcPr marL="7620" marR="7620" marT="7620" marB="0" anchor="b"/>
                </a:tc>
              </a:tr>
              <a:tr h="248711">
                <a:tc>
                  <a:txBody>
                    <a:bodyPr/>
                    <a:lstStyle/>
                    <a:p>
                      <a:pPr algn="l" fontAlgn="b"/>
                      <a:endParaRPr lang="da-DK" sz="1600" b="1" i="0" u="none" strike="noStrike">
                        <a:solidFill>
                          <a:srgbClr val="000000"/>
                        </a:solidFill>
                        <a:effectLst/>
                        <a:latin typeface="Calibri" panose="020F0502020204030204" pitchFamily="34" charset="0"/>
                      </a:endParaRPr>
                    </a:p>
                  </a:txBody>
                  <a:tcPr marL="7620" marR="7620" marT="7620" marB="0" anchor="b"/>
                </a:tc>
              </a:tr>
              <a:tr h="248711">
                <a:tc>
                  <a:txBody>
                    <a:bodyPr/>
                    <a:lstStyle/>
                    <a:p>
                      <a:pPr algn="l" fontAlgn="b"/>
                      <a:endParaRPr lang="da-DK" sz="1600" b="1" i="0" u="none" strike="noStrike">
                        <a:solidFill>
                          <a:srgbClr val="000000"/>
                        </a:solidFill>
                        <a:effectLst/>
                        <a:latin typeface="Calibri" panose="020F0502020204030204" pitchFamily="34" charset="0"/>
                      </a:endParaRPr>
                    </a:p>
                  </a:txBody>
                  <a:tcPr marL="7620" marR="7620" marT="7620" marB="0" anchor="b"/>
                </a:tc>
              </a:tr>
              <a:tr h="248711">
                <a:tc>
                  <a:txBody>
                    <a:bodyPr/>
                    <a:lstStyle/>
                    <a:p>
                      <a:pPr algn="l" fontAlgn="b"/>
                      <a:endParaRPr lang="da-DK" sz="1600" b="1" i="0" u="none" strike="noStrike">
                        <a:solidFill>
                          <a:srgbClr val="000000"/>
                        </a:solidFill>
                        <a:effectLst/>
                        <a:latin typeface="Calibri" panose="020F0502020204030204" pitchFamily="34" charset="0"/>
                      </a:endParaRPr>
                    </a:p>
                  </a:txBody>
                  <a:tcPr marL="7620" marR="7620" marT="7620" marB="0" anchor="b"/>
                </a:tc>
              </a:tr>
            </a:tbl>
          </a:graphicData>
        </a:graphic>
      </p:graphicFrame>
    </p:spTree>
    <p:extLst>
      <p:ext uri="{BB962C8B-B14F-4D97-AF65-F5344CB8AC3E}">
        <p14:creationId xmlns:p14="http://schemas.microsoft.com/office/powerpoint/2010/main" val="30460785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3" end="3"/>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4" end="4"/>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5" end="5"/>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6" end="6"/>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nodeType="clickEffect">
                                  <p:stCondLst>
                                    <p:cond delay="0"/>
                                  </p:stCondLst>
                                  <p:childTnLst>
                                    <p:set>
                                      <p:cBhvr>
                                        <p:cTn id="20" dur="1" fill="hold">
                                          <p:stCondLst>
                                            <p:cond delay="0"/>
                                          </p:stCondLst>
                                        </p:cTn>
                                        <p:tgtEl>
                                          <p:spTgt spid="4"/>
                                        </p:tgtEl>
                                        <p:attrNameLst>
                                          <p:attrName>style.visibility</p:attrName>
                                        </p:attrNameLst>
                                      </p:cBhvr>
                                      <p:to>
                                        <p:strVal val="visible"/>
                                      </p:to>
                                    </p:set>
                                    <p:anim calcmode="lin" valueType="num">
                                      <p:cBhvr additive="base">
                                        <p:cTn id="21" dur="500" fill="hold"/>
                                        <p:tgtEl>
                                          <p:spTgt spid="4"/>
                                        </p:tgtEl>
                                        <p:attrNameLst>
                                          <p:attrName>ppt_x</p:attrName>
                                        </p:attrNameLst>
                                      </p:cBhvr>
                                      <p:tavLst>
                                        <p:tav tm="0">
                                          <p:val>
                                            <p:strVal val="#ppt_x"/>
                                          </p:val>
                                        </p:tav>
                                        <p:tav tm="100000">
                                          <p:val>
                                            <p:strVal val="#ppt_x"/>
                                          </p:val>
                                        </p:tav>
                                      </p:tavLst>
                                    </p:anim>
                                    <p:anim calcmode="lin" valueType="num">
                                      <p:cBhvr additive="base">
                                        <p:cTn id="22"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nodeType="clickEffect">
                                  <p:stCondLst>
                                    <p:cond delay="0"/>
                                  </p:stCondLst>
                                  <p:childTnLst>
                                    <p:set>
                                      <p:cBhvr>
                                        <p:cTn id="26" dur="1" fill="hold">
                                          <p:stCondLst>
                                            <p:cond delay="0"/>
                                          </p:stCondLst>
                                        </p:cTn>
                                        <p:tgtEl>
                                          <p:spTgt spid="8"/>
                                        </p:tgtEl>
                                        <p:attrNameLst>
                                          <p:attrName>style.visibility</p:attrName>
                                        </p:attrNameLst>
                                      </p:cBhvr>
                                      <p:to>
                                        <p:strVal val="visible"/>
                                      </p:to>
                                    </p:set>
                                    <p:anim calcmode="lin" valueType="num">
                                      <p:cBhvr additive="base">
                                        <p:cTn id="27" dur="500" fill="hold"/>
                                        <p:tgtEl>
                                          <p:spTgt spid="8"/>
                                        </p:tgtEl>
                                        <p:attrNameLst>
                                          <p:attrName>ppt_x</p:attrName>
                                        </p:attrNameLst>
                                      </p:cBhvr>
                                      <p:tavLst>
                                        <p:tav tm="0">
                                          <p:val>
                                            <p:strVal val="#ppt_x"/>
                                          </p:val>
                                        </p:tav>
                                        <p:tav tm="100000">
                                          <p:val>
                                            <p:strVal val="#ppt_x"/>
                                          </p:val>
                                        </p:tav>
                                      </p:tavLst>
                                    </p:anim>
                                    <p:anim calcmode="lin" valueType="num">
                                      <p:cBhvr additive="base">
                                        <p:cTn id="2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a-DK" smtClean="0"/>
              <a:t>Måleprogrammet</a:t>
            </a:r>
            <a:endParaRPr lang="da-DK"/>
          </a:p>
        </p:txBody>
      </p:sp>
      <p:sp>
        <p:nvSpPr>
          <p:cNvPr id="3" name="Pladsholder til indhold 2"/>
          <p:cNvSpPr>
            <a:spLocks noGrp="1"/>
          </p:cNvSpPr>
          <p:nvPr>
            <p:ph idx="1"/>
          </p:nvPr>
        </p:nvSpPr>
        <p:spPr>
          <a:xfrm>
            <a:off x="1097280" y="1845734"/>
            <a:ext cx="10058400" cy="1016338"/>
          </a:xfrm>
        </p:spPr>
        <p:txBody>
          <a:bodyPr/>
          <a:lstStyle/>
          <a:p>
            <a:r>
              <a:rPr lang="da-DK"/>
              <a:t>Man kan køre simulatoren eller man kan oprette en konto hos </a:t>
            </a:r>
            <a:r>
              <a:rPr lang="da-DK">
                <a:hlinkClick r:id="rId2"/>
              </a:rPr>
              <a:t>http://euhou.obspm.fr/public</a:t>
            </a:r>
            <a:r>
              <a:rPr lang="da-DK" smtClean="0">
                <a:hlinkClick r:id="rId2"/>
              </a:rPr>
              <a:t>/</a:t>
            </a:r>
            <a:r>
              <a:rPr lang="da-DK" smtClean="0"/>
              <a:t> og </a:t>
            </a:r>
            <a:r>
              <a:rPr lang="da-DK"/>
              <a:t>foretage målingerne i virkeligheden.</a:t>
            </a:r>
          </a:p>
        </p:txBody>
      </p:sp>
      <p:pic>
        <p:nvPicPr>
          <p:cNvPr id="4" name="Billede 3"/>
          <p:cNvPicPr>
            <a:picLocks noChangeAspect="1"/>
          </p:cNvPicPr>
          <p:nvPr/>
        </p:nvPicPr>
        <p:blipFill>
          <a:blip r:embed="rId3"/>
          <a:stretch>
            <a:fillRect/>
          </a:stretch>
        </p:blipFill>
        <p:spPr>
          <a:xfrm>
            <a:off x="2354770" y="2633091"/>
            <a:ext cx="7153275" cy="3676650"/>
          </a:xfrm>
          <a:prstGeom prst="rect">
            <a:avLst/>
          </a:prstGeom>
        </p:spPr>
      </p:pic>
    </p:spTree>
    <p:extLst>
      <p:ext uri="{BB962C8B-B14F-4D97-AF65-F5344CB8AC3E}">
        <p14:creationId xmlns:p14="http://schemas.microsoft.com/office/powerpoint/2010/main" val="3583686443"/>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a-DK" smtClean="0"/>
              <a:t>Spektrum for en HI-sky</a:t>
            </a:r>
            <a:endParaRPr lang="da-DK"/>
          </a:p>
        </p:txBody>
      </p:sp>
      <p:pic>
        <p:nvPicPr>
          <p:cNvPr id="5" name="Billede 4"/>
          <p:cNvPicPr>
            <a:picLocks noChangeAspect="1"/>
          </p:cNvPicPr>
          <p:nvPr/>
        </p:nvPicPr>
        <p:blipFill>
          <a:blip r:embed="rId2"/>
          <a:stretch>
            <a:fillRect/>
          </a:stretch>
        </p:blipFill>
        <p:spPr>
          <a:xfrm>
            <a:off x="1777513" y="1801368"/>
            <a:ext cx="8529680" cy="4482084"/>
          </a:xfrm>
          <a:prstGeom prst="rect">
            <a:avLst/>
          </a:prstGeom>
        </p:spPr>
      </p:pic>
    </p:spTree>
    <p:extLst>
      <p:ext uri="{BB962C8B-B14F-4D97-AF65-F5344CB8AC3E}">
        <p14:creationId xmlns:p14="http://schemas.microsoft.com/office/powerpoint/2010/main" val="1972557108"/>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a-DK" smtClean="0"/>
              <a:t>Lån evt andres observationer</a:t>
            </a:r>
            <a:endParaRPr lang="da-DK"/>
          </a:p>
        </p:txBody>
      </p:sp>
      <p:sp>
        <p:nvSpPr>
          <p:cNvPr id="3" name="Pladsholder til indhold 2"/>
          <p:cNvSpPr>
            <a:spLocks noGrp="1"/>
          </p:cNvSpPr>
          <p:nvPr>
            <p:ph idx="1"/>
          </p:nvPr>
        </p:nvSpPr>
        <p:spPr>
          <a:xfrm>
            <a:off x="1097280" y="1845734"/>
            <a:ext cx="10058400" cy="485986"/>
          </a:xfrm>
        </p:spPr>
        <p:txBody>
          <a:bodyPr/>
          <a:lstStyle/>
          <a:p>
            <a:r>
              <a:rPr lang="da-DK">
                <a:hlinkClick r:id="rId2"/>
              </a:rPr>
              <a:t>http://</a:t>
            </a:r>
            <a:r>
              <a:rPr lang="da-DK" smtClean="0">
                <a:hlinkClick r:id="rId2"/>
              </a:rPr>
              <a:t>euhou.obspm.fr/public/archive.php</a:t>
            </a:r>
            <a:endParaRPr lang="da-DK" smtClean="0"/>
          </a:p>
          <a:p>
            <a:endParaRPr lang="da-DK"/>
          </a:p>
        </p:txBody>
      </p:sp>
      <p:pic>
        <p:nvPicPr>
          <p:cNvPr id="4" name="Billede 3"/>
          <p:cNvPicPr>
            <a:picLocks noChangeAspect="1"/>
          </p:cNvPicPr>
          <p:nvPr/>
        </p:nvPicPr>
        <p:blipFill>
          <a:blip r:embed="rId3"/>
          <a:stretch>
            <a:fillRect/>
          </a:stretch>
        </p:blipFill>
        <p:spPr>
          <a:xfrm>
            <a:off x="1097280" y="2229803"/>
            <a:ext cx="7335455" cy="3978974"/>
          </a:xfrm>
          <a:prstGeom prst="rect">
            <a:avLst/>
          </a:prstGeom>
        </p:spPr>
      </p:pic>
      <p:pic>
        <p:nvPicPr>
          <p:cNvPr id="5" name="Billede 4"/>
          <p:cNvPicPr>
            <a:picLocks noChangeAspect="1"/>
          </p:cNvPicPr>
          <p:nvPr/>
        </p:nvPicPr>
        <p:blipFill>
          <a:blip r:embed="rId4"/>
          <a:stretch>
            <a:fillRect/>
          </a:stretch>
        </p:blipFill>
        <p:spPr>
          <a:xfrm>
            <a:off x="6958584" y="2830398"/>
            <a:ext cx="5302758" cy="3501821"/>
          </a:xfrm>
          <a:prstGeom prst="rect">
            <a:avLst/>
          </a:prstGeom>
        </p:spPr>
      </p:pic>
    </p:spTree>
    <p:extLst>
      <p:ext uri="{BB962C8B-B14F-4D97-AF65-F5344CB8AC3E}">
        <p14:creationId xmlns:p14="http://schemas.microsoft.com/office/powerpoint/2010/main" val="3675743048"/>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a-DK" smtClean="0"/>
              <a:t>Resultat</a:t>
            </a:r>
            <a:endParaRPr lang="da-DK"/>
          </a:p>
        </p:txBody>
      </p:sp>
      <p:pic>
        <p:nvPicPr>
          <p:cNvPr id="4" name="Billede 3"/>
          <p:cNvPicPr>
            <a:picLocks noChangeAspect="1"/>
          </p:cNvPicPr>
          <p:nvPr/>
        </p:nvPicPr>
        <p:blipFill>
          <a:blip r:embed="rId3"/>
          <a:stretch>
            <a:fillRect/>
          </a:stretch>
        </p:blipFill>
        <p:spPr>
          <a:xfrm>
            <a:off x="407412" y="2009320"/>
            <a:ext cx="7487935" cy="4208599"/>
          </a:xfrm>
          <a:prstGeom prst="rect">
            <a:avLst/>
          </a:prstGeom>
        </p:spPr>
      </p:pic>
      <mc:AlternateContent xmlns:mc="http://schemas.openxmlformats.org/markup-compatibility/2006" xmlns:a14="http://schemas.microsoft.com/office/drawing/2010/main">
        <mc:Choice Requires="a14">
          <p:sp>
            <p:nvSpPr>
              <p:cNvPr id="5" name="Tekstfelt 4"/>
              <p:cNvSpPr txBox="1"/>
              <p:nvPr/>
            </p:nvSpPr>
            <p:spPr>
              <a:xfrm>
                <a:off x="7731252" y="3127248"/>
                <a:ext cx="2516393" cy="526041"/>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lang="da-DK" b="0" i="1" smtClean="0">
                          <a:latin typeface="Cambria Math" panose="02040503050406030204" pitchFamily="18" charset="0"/>
                        </a:rPr>
                        <m:t>𝑉</m:t>
                      </m:r>
                      <m:r>
                        <a:rPr lang="da-DK" b="0" i="1" smtClean="0">
                          <a:latin typeface="Cambria Math" panose="02040503050406030204" pitchFamily="18" charset="0"/>
                        </a:rPr>
                        <m:t>=</m:t>
                      </m:r>
                      <m:f>
                        <m:fPr>
                          <m:ctrlPr>
                            <a:rPr lang="da-DK" b="0" i="1" smtClean="0">
                              <a:latin typeface="Cambria Math" panose="02040503050406030204" pitchFamily="18" charset="0"/>
                            </a:rPr>
                          </m:ctrlPr>
                        </m:fPr>
                        <m:num>
                          <m:r>
                            <a:rPr lang="da-DK" b="0" i="1" smtClean="0">
                              <a:latin typeface="Cambria Math" panose="02040503050406030204" pitchFamily="18" charset="0"/>
                            </a:rPr>
                            <m:t>225</m:t>
                          </m:r>
                          <m:r>
                            <a:rPr lang="da-DK" b="0" i="1" smtClean="0">
                              <a:latin typeface="Cambria Math" panose="02040503050406030204" pitchFamily="18" charset="0"/>
                            </a:rPr>
                            <m:t>𝑘𝑚</m:t>
                          </m:r>
                        </m:num>
                        <m:den>
                          <m:r>
                            <a:rPr lang="da-DK" b="0" i="1" smtClean="0">
                              <a:latin typeface="Cambria Math" panose="02040503050406030204" pitchFamily="18" charset="0"/>
                            </a:rPr>
                            <m:t>𝑠</m:t>
                          </m:r>
                        </m:den>
                      </m:f>
                      <m:r>
                        <a:rPr lang="da-DK" b="0" i="1" smtClean="0">
                          <a:latin typeface="Cambria Math" panose="02040503050406030204" pitchFamily="18" charset="0"/>
                        </a:rPr>
                        <m:t>,</m:t>
                      </m:r>
                      <m:r>
                        <a:rPr lang="da-DK" b="0" i="1" smtClean="0">
                          <a:latin typeface="Cambria Math" panose="02040503050406030204" pitchFamily="18" charset="0"/>
                        </a:rPr>
                        <m:t>𝑅</m:t>
                      </m:r>
                      <m:r>
                        <a:rPr lang="da-DK" b="0" i="1" smtClean="0">
                          <a:latin typeface="Cambria Math" panose="02040503050406030204" pitchFamily="18" charset="0"/>
                        </a:rPr>
                        <m:t>=8,5</m:t>
                      </m:r>
                      <m:r>
                        <a:rPr lang="da-DK" b="0" i="1" smtClean="0">
                          <a:latin typeface="Cambria Math" panose="02040503050406030204" pitchFamily="18" charset="0"/>
                        </a:rPr>
                        <m:t>𝑘𝑝𝑐</m:t>
                      </m:r>
                      <m:r>
                        <a:rPr lang="da-DK" b="0" i="1" smtClean="0">
                          <a:latin typeface="Cambria Math" panose="02040503050406030204" pitchFamily="18" charset="0"/>
                        </a:rPr>
                        <m:t>.</m:t>
                      </m:r>
                    </m:oMath>
                  </m:oMathPara>
                </a14:m>
                <a:endParaRPr lang="da-DK" b="0" smtClean="0"/>
              </a:p>
            </p:txBody>
          </p:sp>
        </mc:Choice>
        <mc:Fallback xmlns="">
          <p:sp>
            <p:nvSpPr>
              <p:cNvPr id="5" name="Tekstfelt 4"/>
              <p:cNvSpPr txBox="1">
                <a:spLocks noRot="1" noChangeAspect="1" noMove="1" noResize="1" noEditPoints="1" noAdjustHandles="1" noChangeArrowheads="1" noChangeShapeType="1" noTextEdit="1"/>
              </p:cNvSpPr>
              <p:nvPr/>
            </p:nvSpPr>
            <p:spPr>
              <a:xfrm>
                <a:off x="7731252" y="3127248"/>
                <a:ext cx="2516393" cy="526041"/>
              </a:xfrm>
              <a:prstGeom prst="rect">
                <a:avLst/>
              </a:prstGeom>
              <a:blipFill rotWithShape="0">
                <a:blip r:embed="rId4"/>
                <a:stretch>
                  <a:fillRect/>
                </a:stretch>
              </a:blipFill>
            </p:spPr>
            <p:txBody>
              <a:bodyPr/>
              <a:lstStyle/>
              <a:p>
                <a:r>
                  <a:rPr lang="da-DK">
                    <a:noFill/>
                  </a:rPr>
                  <a:t> </a:t>
                </a:r>
              </a:p>
            </p:txBody>
          </p:sp>
        </mc:Fallback>
      </mc:AlternateContent>
      <mc:AlternateContent xmlns:mc="http://schemas.openxmlformats.org/markup-compatibility/2006" xmlns:a14="http://schemas.microsoft.com/office/drawing/2010/main">
        <mc:Choice Requires="a14">
          <p:sp>
            <p:nvSpPr>
              <p:cNvPr id="6" name="Tekstfelt 5"/>
              <p:cNvSpPr txBox="1"/>
              <p:nvPr/>
            </p:nvSpPr>
            <p:spPr>
              <a:xfrm>
                <a:off x="7731252" y="4014216"/>
                <a:ext cx="3906326" cy="555858"/>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lang="da-DK" b="0" i="1" smtClean="0">
                          <a:latin typeface="Cambria Math" panose="02040503050406030204" pitchFamily="18" charset="0"/>
                        </a:rPr>
                        <m:t>𝑀</m:t>
                      </m:r>
                      <m:r>
                        <a:rPr lang="da-DK" b="0" i="1" smtClean="0">
                          <a:latin typeface="Cambria Math" panose="02040503050406030204" pitchFamily="18" charset="0"/>
                        </a:rPr>
                        <m:t>=</m:t>
                      </m:r>
                      <m:f>
                        <m:fPr>
                          <m:ctrlPr>
                            <a:rPr lang="da-DK" b="0" i="1" smtClean="0">
                              <a:latin typeface="Cambria Math" panose="02040503050406030204" pitchFamily="18" charset="0"/>
                            </a:rPr>
                          </m:ctrlPr>
                        </m:fPr>
                        <m:num>
                          <m:r>
                            <a:rPr lang="da-DK" b="0" i="1" smtClean="0">
                              <a:latin typeface="Cambria Math" panose="02040503050406030204" pitchFamily="18" charset="0"/>
                            </a:rPr>
                            <m:t>𝑅</m:t>
                          </m:r>
                          <m:r>
                            <a:rPr lang="da-DK" b="0" i="1" smtClean="0">
                              <a:latin typeface="Cambria Math" panose="02040503050406030204" pitchFamily="18" charset="0"/>
                              <a:ea typeface="Cambria Math" panose="02040503050406030204" pitchFamily="18" charset="0"/>
                            </a:rPr>
                            <m:t>∙</m:t>
                          </m:r>
                          <m:sSup>
                            <m:sSupPr>
                              <m:ctrlPr>
                                <a:rPr lang="da-DK" b="0" i="1" smtClean="0">
                                  <a:latin typeface="Cambria Math" panose="02040503050406030204" pitchFamily="18" charset="0"/>
                                  <a:ea typeface="Cambria Math" panose="02040503050406030204" pitchFamily="18" charset="0"/>
                                </a:rPr>
                              </m:ctrlPr>
                            </m:sSupPr>
                            <m:e>
                              <m:r>
                                <a:rPr lang="da-DK" b="0" i="1" smtClean="0">
                                  <a:latin typeface="Cambria Math" panose="02040503050406030204" pitchFamily="18" charset="0"/>
                                  <a:ea typeface="Cambria Math" panose="02040503050406030204" pitchFamily="18" charset="0"/>
                                </a:rPr>
                                <m:t>𝑉</m:t>
                              </m:r>
                            </m:e>
                            <m:sup>
                              <m:r>
                                <a:rPr lang="da-DK" b="0" i="1" smtClean="0">
                                  <a:latin typeface="Cambria Math" panose="02040503050406030204" pitchFamily="18" charset="0"/>
                                  <a:ea typeface="Cambria Math" panose="02040503050406030204" pitchFamily="18" charset="0"/>
                                </a:rPr>
                                <m:t>2</m:t>
                              </m:r>
                            </m:sup>
                          </m:sSup>
                        </m:num>
                        <m:den>
                          <m:r>
                            <a:rPr lang="da-DK" b="0" i="1" smtClean="0">
                              <a:latin typeface="Cambria Math" panose="02040503050406030204" pitchFamily="18" charset="0"/>
                            </a:rPr>
                            <m:t>𝐺</m:t>
                          </m:r>
                        </m:den>
                      </m:f>
                      <m:r>
                        <a:rPr lang="da-DK" b="0" i="1" smtClean="0">
                          <a:latin typeface="Cambria Math" panose="02040503050406030204" pitchFamily="18" charset="0"/>
                        </a:rPr>
                        <m:t>=2</m:t>
                      </m:r>
                      <m:r>
                        <a:rPr lang="da-DK" b="0" i="1" smtClean="0">
                          <a:latin typeface="Cambria Math" panose="02040503050406030204" pitchFamily="18" charset="0"/>
                          <a:ea typeface="Cambria Math" panose="02040503050406030204" pitchFamily="18" charset="0"/>
                        </a:rPr>
                        <m:t>∙</m:t>
                      </m:r>
                      <m:sSup>
                        <m:sSupPr>
                          <m:ctrlPr>
                            <a:rPr lang="da-DK" b="0" i="1" smtClean="0">
                              <a:latin typeface="Cambria Math" panose="02040503050406030204" pitchFamily="18" charset="0"/>
                              <a:ea typeface="Cambria Math" panose="02040503050406030204" pitchFamily="18" charset="0"/>
                            </a:rPr>
                          </m:ctrlPr>
                        </m:sSupPr>
                        <m:e>
                          <m:r>
                            <a:rPr lang="da-DK" b="0" i="1" smtClean="0">
                              <a:latin typeface="Cambria Math" panose="02040503050406030204" pitchFamily="18" charset="0"/>
                              <a:ea typeface="Cambria Math" panose="02040503050406030204" pitchFamily="18" charset="0"/>
                            </a:rPr>
                            <m:t>10</m:t>
                          </m:r>
                        </m:e>
                        <m:sup>
                          <m:r>
                            <a:rPr lang="da-DK" b="0" i="1" smtClean="0">
                              <a:latin typeface="Cambria Math" panose="02040503050406030204" pitchFamily="18" charset="0"/>
                              <a:ea typeface="Cambria Math" panose="02040503050406030204" pitchFamily="18" charset="0"/>
                            </a:rPr>
                            <m:t>41</m:t>
                          </m:r>
                        </m:sup>
                      </m:sSup>
                      <m:r>
                        <a:rPr lang="da-DK" b="0" i="1" smtClean="0">
                          <a:latin typeface="Cambria Math" panose="02040503050406030204" pitchFamily="18" charset="0"/>
                          <a:ea typeface="Cambria Math" panose="02040503050406030204" pitchFamily="18" charset="0"/>
                        </a:rPr>
                        <m:t>𝑘𝑔</m:t>
                      </m:r>
                      <m:r>
                        <a:rPr lang="da-DK" b="0" i="1" smtClean="0">
                          <a:latin typeface="Cambria Math" panose="02040503050406030204" pitchFamily="18" charset="0"/>
                          <a:ea typeface="Cambria Math" panose="02040503050406030204" pitchFamily="18" charset="0"/>
                        </a:rPr>
                        <m:t>=1∙</m:t>
                      </m:r>
                      <m:sSup>
                        <m:sSupPr>
                          <m:ctrlPr>
                            <a:rPr lang="da-DK" b="0" i="1" smtClean="0">
                              <a:latin typeface="Cambria Math" panose="02040503050406030204" pitchFamily="18" charset="0"/>
                              <a:ea typeface="Cambria Math" panose="02040503050406030204" pitchFamily="18" charset="0"/>
                            </a:rPr>
                          </m:ctrlPr>
                        </m:sSupPr>
                        <m:e>
                          <m:r>
                            <a:rPr lang="da-DK" b="0" i="1" smtClean="0">
                              <a:latin typeface="Cambria Math" panose="02040503050406030204" pitchFamily="18" charset="0"/>
                              <a:ea typeface="Cambria Math" panose="02040503050406030204" pitchFamily="18" charset="0"/>
                            </a:rPr>
                            <m:t>10</m:t>
                          </m:r>
                        </m:e>
                        <m:sup>
                          <m:r>
                            <a:rPr lang="da-DK" b="0" i="1" smtClean="0">
                              <a:latin typeface="Cambria Math" panose="02040503050406030204" pitchFamily="18" charset="0"/>
                              <a:ea typeface="Cambria Math" panose="02040503050406030204" pitchFamily="18" charset="0"/>
                            </a:rPr>
                            <m:t>11</m:t>
                          </m:r>
                        </m:sup>
                      </m:sSup>
                      <m:sSub>
                        <m:sSubPr>
                          <m:ctrlPr>
                            <a:rPr lang="da-DK" b="0" i="1" smtClean="0">
                              <a:latin typeface="Cambria Math" panose="02040503050406030204" pitchFamily="18" charset="0"/>
                              <a:ea typeface="Cambria Math" panose="02040503050406030204" pitchFamily="18" charset="0"/>
                            </a:rPr>
                          </m:ctrlPr>
                        </m:sSubPr>
                        <m:e>
                          <m:r>
                            <a:rPr lang="da-DK" b="0" i="1" smtClean="0">
                              <a:latin typeface="Cambria Math" panose="02040503050406030204" pitchFamily="18" charset="0"/>
                              <a:ea typeface="Cambria Math" panose="02040503050406030204" pitchFamily="18" charset="0"/>
                            </a:rPr>
                            <m:t>𝑀</m:t>
                          </m:r>
                        </m:e>
                        <m:sub>
                          <m:r>
                            <a:rPr lang="da-DK" b="0" i="1" smtClean="0">
                              <a:latin typeface="Cambria Math" panose="02040503050406030204" pitchFamily="18" charset="0"/>
                              <a:ea typeface="Cambria Math" panose="02040503050406030204" pitchFamily="18" charset="0"/>
                            </a:rPr>
                            <m:t>⊙</m:t>
                          </m:r>
                        </m:sub>
                      </m:sSub>
                    </m:oMath>
                  </m:oMathPara>
                </a14:m>
                <a:endParaRPr lang="da-DK"/>
              </a:p>
            </p:txBody>
          </p:sp>
        </mc:Choice>
        <mc:Fallback xmlns="">
          <p:sp>
            <p:nvSpPr>
              <p:cNvPr id="6" name="Tekstfelt 5"/>
              <p:cNvSpPr txBox="1">
                <a:spLocks noRot="1" noChangeAspect="1" noMove="1" noResize="1" noEditPoints="1" noAdjustHandles="1" noChangeArrowheads="1" noChangeShapeType="1" noTextEdit="1"/>
              </p:cNvSpPr>
              <p:nvPr/>
            </p:nvSpPr>
            <p:spPr>
              <a:xfrm>
                <a:off x="7731252" y="4014216"/>
                <a:ext cx="3906326" cy="555858"/>
              </a:xfrm>
              <a:prstGeom prst="rect">
                <a:avLst/>
              </a:prstGeom>
              <a:blipFill rotWithShape="0">
                <a:blip r:embed="rId5"/>
                <a:stretch>
                  <a:fillRect/>
                </a:stretch>
              </a:blipFill>
            </p:spPr>
            <p:txBody>
              <a:bodyPr/>
              <a:lstStyle/>
              <a:p>
                <a:r>
                  <a:rPr lang="da-DK">
                    <a:noFill/>
                  </a:rPr>
                  <a:t> </a:t>
                </a:r>
              </a:p>
            </p:txBody>
          </p:sp>
        </mc:Fallback>
      </mc:AlternateContent>
    </p:spTree>
    <p:extLst>
      <p:ext uri="{BB962C8B-B14F-4D97-AF65-F5344CB8AC3E}">
        <p14:creationId xmlns:p14="http://schemas.microsoft.com/office/powerpoint/2010/main" val="3631904224"/>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a-DK" smtClean="0"/>
              <a:t>Stellarium – Saturns masse</a:t>
            </a:r>
            <a:endParaRPr lang="da-DK"/>
          </a:p>
        </p:txBody>
      </p:sp>
      <p:sp>
        <p:nvSpPr>
          <p:cNvPr id="5" name="Pladsholder til indhold 4"/>
          <p:cNvSpPr>
            <a:spLocks noGrp="1"/>
          </p:cNvSpPr>
          <p:nvPr>
            <p:ph sz="half" idx="2"/>
          </p:nvPr>
        </p:nvSpPr>
        <p:spPr/>
        <p:txBody>
          <a:bodyPr/>
          <a:lstStyle/>
          <a:p>
            <a:r>
              <a:rPr lang="da-DK" smtClean="0"/>
              <a:t>Indstil Stellarium så det passer til din kikkert.</a:t>
            </a:r>
          </a:p>
          <a:p>
            <a:r>
              <a:rPr lang="da-DK" smtClean="0"/>
              <a:t>Benyt f. eks. programmet til at ”observere” en måne og </a:t>
            </a:r>
            <a:r>
              <a:rPr lang="da-DK" smtClean="0"/>
              <a:t>derefter ”veje” </a:t>
            </a:r>
            <a:r>
              <a:rPr lang="da-DK" smtClean="0"/>
              <a:t>Saturn.</a:t>
            </a:r>
            <a:endParaRPr lang="da-DK"/>
          </a:p>
        </p:txBody>
      </p:sp>
      <p:pic>
        <p:nvPicPr>
          <p:cNvPr id="6" name="Billede 5"/>
          <p:cNvPicPr>
            <a:picLocks noChangeAspect="1"/>
          </p:cNvPicPr>
          <p:nvPr/>
        </p:nvPicPr>
        <p:blipFill>
          <a:blip r:embed="rId2"/>
          <a:stretch>
            <a:fillRect/>
          </a:stretch>
        </p:blipFill>
        <p:spPr>
          <a:xfrm>
            <a:off x="521510" y="1845735"/>
            <a:ext cx="5483672" cy="4504729"/>
          </a:xfrm>
          <a:prstGeom prst="rect">
            <a:avLst/>
          </a:prstGeom>
        </p:spPr>
      </p:pic>
    </p:spTree>
    <p:extLst>
      <p:ext uri="{BB962C8B-B14F-4D97-AF65-F5344CB8AC3E}">
        <p14:creationId xmlns:p14="http://schemas.microsoft.com/office/powerpoint/2010/main" val="393769762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a-DK" smtClean="0"/>
              <a:t>Geometrien bag</a:t>
            </a:r>
            <a:endParaRPr lang="da-DK"/>
          </a:p>
        </p:txBody>
      </p:sp>
      <mc:AlternateContent xmlns:mc="http://schemas.openxmlformats.org/markup-compatibility/2006" xmlns:a14="http://schemas.microsoft.com/office/drawing/2010/main">
        <mc:Choice Requires="a14">
          <p:sp>
            <p:nvSpPr>
              <p:cNvPr id="3" name="Pladsholder til indhold 2"/>
              <p:cNvSpPr>
                <a:spLocks noGrp="1"/>
              </p:cNvSpPr>
              <p:nvPr>
                <p:ph idx="1"/>
              </p:nvPr>
            </p:nvSpPr>
            <p:spPr>
              <a:xfrm>
                <a:off x="6895322" y="1845734"/>
                <a:ext cx="4260358" cy="4023360"/>
              </a:xfrm>
            </p:spPr>
            <p:txBody>
              <a:bodyPr/>
              <a:lstStyle/>
              <a:p>
                <a:r>
                  <a:rPr lang="da-DK" smtClean="0"/>
                  <a:t>Vi ønsker R og P, vi måler en serie (t, x)-værdier.</a:t>
                </a:r>
              </a:p>
              <a:p>
                <a14:m>
                  <m:oMath xmlns:m="http://schemas.openxmlformats.org/officeDocument/2006/math">
                    <m:r>
                      <a:rPr lang="da-DK" b="0" i="1" smtClean="0">
                        <a:latin typeface="Cambria Math" panose="02040503050406030204" pitchFamily="18" charset="0"/>
                      </a:rPr>
                      <m:t>𝑥</m:t>
                    </m:r>
                    <m:d>
                      <m:dPr>
                        <m:ctrlPr>
                          <a:rPr lang="da-DK" b="0" i="1" smtClean="0">
                            <a:latin typeface="Cambria Math" panose="02040503050406030204" pitchFamily="18" charset="0"/>
                          </a:rPr>
                        </m:ctrlPr>
                      </m:dPr>
                      <m:e>
                        <m:r>
                          <a:rPr lang="da-DK" b="0" i="1" smtClean="0">
                            <a:latin typeface="Cambria Math" panose="02040503050406030204" pitchFamily="18" charset="0"/>
                          </a:rPr>
                          <m:t>𝑟</m:t>
                        </m:r>
                      </m:e>
                    </m:d>
                    <m:r>
                      <a:rPr lang="da-DK" b="0" i="1" smtClean="0">
                        <a:latin typeface="Cambria Math" panose="02040503050406030204" pitchFamily="18" charset="0"/>
                      </a:rPr>
                      <m:t>=</m:t>
                    </m:r>
                    <m:r>
                      <a:rPr lang="da-DK" b="0" i="1" smtClean="0">
                        <a:latin typeface="Cambria Math" panose="02040503050406030204" pitchFamily="18" charset="0"/>
                      </a:rPr>
                      <m:t>𝑅</m:t>
                    </m:r>
                    <m:r>
                      <a:rPr lang="da-DK" b="0" i="1" smtClean="0">
                        <a:latin typeface="Cambria Math" panose="02040503050406030204" pitchFamily="18" charset="0"/>
                        <a:ea typeface="Cambria Math" panose="02040503050406030204" pitchFamily="18" charset="0"/>
                      </a:rPr>
                      <m:t>∙</m:t>
                    </m:r>
                    <m:r>
                      <m:rPr>
                        <m:sty m:val="p"/>
                      </m:rPr>
                      <a:rPr lang="da-DK" b="0" i="0" smtClean="0">
                        <a:latin typeface="Cambria Math" panose="02040503050406030204" pitchFamily="18" charset="0"/>
                        <a:ea typeface="Cambria Math" panose="02040503050406030204" pitchFamily="18" charset="0"/>
                      </a:rPr>
                      <m:t>cos</m:t>
                    </m:r>
                    <m:r>
                      <a:rPr lang="da-DK" b="0" i="1" smtClean="0">
                        <a:latin typeface="Cambria Math" panose="02040503050406030204" pitchFamily="18" charset="0"/>
                        <a:ea typeface="Cambria Math" panose="02040503050406030204" pitchFamily="18" charset="0"/>
                      </a:rPr>
                      <m:t>⁡(</m:t>
                    </m:r>
                    <m:f>
                      <m:fPr>
                        <m:ctrlPr>
                          <a:rPr lang="da-DK" b="0" i="1" smtClean="0">
                            <a:latin typeface="Cambria Math" panose="02040503050406030204" pitchFamily="18" charset="0"/>
                            <a:ea typeface="Cambria Math" panose="02040503050406030204" pitchFamily="18" charset="0"/>
                          </a:rPr>
                        </m:ctrlPr>
                      </m:fPr>
                      <m:num>
                        <m:r>
                          <a:rPr lang="da-DK" b="0" i="1" smtClean="0">
                            <a:latin typeface="Cambria Math" panose="02040503050406030204" pitchFamily="18" charset="0"/>
                            <a:ea typeface="Cambria Math" panose="02040503050406030204" pitchFamily="18" charset="0"/>
                          </a:rPr>
                          <m:t>2∙</m:t>
                        </m:r>
                        <m:r>
                          <a:rPr lang="da-DK" b="0" i="1" smtClean="0">
                            <a:latin typeface="Cambria Math" panose="02040503050406030204" pitchFamily="18" charset="0"/>
                            <a:ea typeface="Cambria Math" panose="02040503050406030204" pitchFamily="18" charset="0"/>
                          </a:rPr>
                          <m:t>𝜋</m:t>
                        </m:r>
                      </m:num>
                      <m:den>
                        <m:r>
                          <a:rPr lang="da-DK" b="0" i="1" smtClean="0">
                            <a:latin typeface="Cambria Math" panose="02040503050406030204" pitchFamily="18" charset="0"/>
                            <a:ea typeface="Cambria Math" panose="02040503050406030204" pitchFamily="18" charset="0"/>
                          </a:rPr>
                          <m:t>𝑇</m:t>
                        </m:r>
                      </m:den>
                    </m:f>
                    <m:r>
                      <a:rPr lang="da-DK" b="0" i="1" smtClean="0">
                        <a:latin typeface="Cambria Math" panose="02040503050406030204" pitchFamily="18" charset="0"/>
                        <a:ea typeface="Cambria Math" panose="02040503050406030204" pitchFamily="18" charset="0"/>
                      </a:rPr>
                      <m:t>∙</m:t>
                    </m:r>
                    <m:r>
                      <a:rPr lang="da-DK" b="0" i="1" smtClean="0">
                        <a:latin typeface="Cambria Math" panose="02040503050406030204" pitchFamily="18" charset="0"/>
                        <a:ea typeface="Cambria Math" panose="02040503050406030204" pitchFamily="18" charset="0"/>
                      </a:rPr>
                      <m:t>𝑡</m:t>
                    </m:r>
                    <m:r>
                      <a:rPr lang="da-DK" b="0" i="1" smtClean="0">
                        <a:latin typeface="Cambria Math" panose="02040503050406030204" pitchFamily="18" charset="0"/>
                        <a:ea typeface="Cambria Math" panose="02040503050406030204" pitchFamily="18" charset="0"/>
                      </a:rPr>
                      <m:t>+</m:t>
                    </m:r>
                    <m:sSub>
                      <m:sSubPr>
                        <m:ctrlPr>
                          <a:rPr lang="da-DK" b="0" i="1" smtClean="0">
                            <a:latin typeface="Cambria Math" panose="02040503050406030204" pitchFamily="18" charset="0"/>
                            <a:ea typeface="Cambria Math" panose="02040503050406030204" pitchFamily="18" charset="0"/>
                          </a:rPr>
                        </m:ctrlPr>
                      </m:sSubPr>
                      <m:e>
                        <m:r>
                          <a:rPr lang="da-DK" b="0" i="1" smtClean="0">
                            <a:latin typeface="Cambria Math" panose="02040503050406030204" pitchFamily="18" charset="0"/>
                            <a:ea typeface="Cambria Math" panose="02040503050406030204" pitchFamily="18" charset="0"/>
                          </a:rPr>
                          <m:t>𝜑</m:t>
                        </m:r>
                      </m:e>
                      <m:sub>
                        <m:r>
                          <a:rPr lang="da-DK" b="0" i="1" smtClean="0">
                            <a:latin typeface="Cambria Math" panose="02040503050406030204" pitchFamily="18" charset="0"/>
                            <a:ea typeface="Cambria Math" panose="02040503050406030204" pitchFamily="18" charset="0"/>
                          </a:rPr>
                          <m:t>0</m:t>
                        </m:r>
                      </m:sub>
                    </m:sSub>
                    <m:r>
                      <a:rPr lang="da-DK" b="0" i="1" smtClean="0">
                        <a:latin typeface="Cambria Math" panose="02040503050406030204" pitchFamily="18" charset="0"/>
                        <a:ea typeface="Cambria Math" panose="02040503050406030204" pitchFamily="18" charset="0"/>
                      </a:rPr>
                      <m:t>)</m:t>
                    </m:r>
                  </m:oMath>
                </a14:m>
                <a:endParaRPr lang="da-DK" smtClean="0"/>
              </a:p>
              <a:p>
                <a:endParaRPr lang="da-DK"/>
              </a:p>
              <a:p>
                <a:pPr marL="0" indent="0">
                  <a:buNone/>
                </a:pPr>
                <a:r>
                  <a:rPr lang="da-DK" smtClean="0"/>
                  <a:t>Derefter anvendes Keplers 3. lov til at beregne Saturns masse.</a:t>
                </a:r>
              </a:p>
              <a:p>
                <a:pPr marL="0" indent="0">
                  <a:buNone/>
                </a:pPr>
                <a:endParaRPr lang="da-DK" smtClean="0"/>
              </a:p>
              <a:p>
                <a:pPr marL="0" indent="0">
                  <a:buNone/>
                </a:pPr>
                <a14:m>
                  <m:oMathPara xmlns:m="http://schemas.openxmlformats.org/officeDocument/2006/math">
                    <m:oMathParaPr>
                      <m:jc m:val="center"/>
                    </m:oMathParaPr>
                    <m:oMath xmlns:m="http://schemas.openxmlformats.org/officeDocument/2006/math">
                      <m:f>
                        <m:fPr>
                          <m:ctrlPr>
                            <a:rPr lang="da-DK" i="1" smtClean="0">
                              <a:latin typeface="Cambria Math" panose="02040503050406030204" pitchFamily="18" charset="0"/>
                            </a:rPr>
                          </m:ctrlPr>
                        </m:fPr>
                        <m:num>
                          <m:sSup>
                            <m:sSupPr>
                              <m:ctrlPr>
                                <a:rPr lang="da-DK" i="1" smtClean="0">
                                  <a:latin typeface="Cambria Math" panose="02040503050406030204" pitchFamily="18" charset="0"/>
                                </a:rPr>
                              </m:ctrlPr>
                            </m:sSupPr>
                            <m:e>
                              <m:r>
                                <a:rPr lang="da-DK" b="0" i="1" smtClean="0">
                                  <a:latin typeface="Cambria Math" panose="02040503050406030204" pitchFamily="18" charset="0"/>
                                </a:rPr>
                                <m:t>𝑅</m:t>
                              </m:r>
                            </m:e>
                            <m:sup>
                              <m:r>
                                <a:rPr lang="da-DK" b="0" i="1" smtClean="0">
                                  <a:latin typeface="Cambria Math" panose="02040503050406030204" pitchFamily="18" charset="0"/>
                                </a:rPr>
                                <m:t>3</m:t>
                              </m:r>
                            </m:sup>
                          </m:sSup>
                        </m:num>
                        <m:den>
                          <m:sSup>
                            <m:sSupPr>
                              <m:ctrlPr>
                                <a:rPr lang="da-DK" i="1" smtClean="0">
                                  <a:latin typeface="Cambria Math" panose="02040503050406030204" pitchFamily="18" charset="0"/>
                                </a:rPr>
                              </m:ctrlPr>
                            </m:sSupPr>
                            <m:e>
                              <m:r>
                                <a:rPr lang="da-DK" b="0" i="1" smtClean="0">
                                  <a:latin typeface="Cambria Math" panose="02040503050406030204" pitchFamily="18" charset="0"/>
                                </a:rPr>
                                <m:t>𝑇</m:t>
                              </m:r>
                            </m:e>
                            <m:sup>
                              <m:r>
                                <a:rPr lang="da-DK" b="0" i="1" smtClean="0">
                                  <a:latin typeface="Cambria Math" panose="02040503050406030204" pitchFamily="18" charset="0"/>
                                </a:rPr>
                                <m:t>2</m:t>
                              </m:r>
                            </m:sup>
                          </m:sSup>
                        </m:den>
                      </m:f>
                      <m:r>
                        <a:rPr lang="da-DK" b="0" i="1" smtClean="0">
                          <a:latin typeface="Cambria Math" panose="02040503050406030204" pitchFamily="18" charset="0"/>
                        </a:rPr>
                        <m:t>=</m:t>
                      </m:r>
                      <m:f>
                        <m:fPr>
                          <m:ctrlPr>
                            <a:rPr lang="da-DK" b="0" i="1" smtClean="0">
                              <a:latin typeface="Cambria Math" panose="02040503050406030204" pitchFamily="18" charset="0"/>
                            </a:rPr>
                          </m:ctrlPr>
                        </m:fPr>
                        <m:num>
                          <m:r>
                            <a:rPr lang="da-DK" b="0" i="1" smtClean="0">
                              <a:latin typeface="Cambria Math" panose="02040503050406030204" pitchFamily="18" charset="0"/>
                            </a:rPr>
                            <m:t>𝐺</m:t>
                          </m:r>
                          <m:r>
                            <a:rPr lang="da-DK" b="0" i="1" smtClean="0">
                              <a:latin typeface="Cambria Math" panose="02040503050406030204" pitchFamily="18" charset="0"/>
                              <a:ea typeface="Cambria Math" panose="02040503050406030204" pitchFamily="18" charset="0"/>
                            </a:rPr>
                            <m:t>∙</m:t>
                          </m:r>
                          <m:r>
                            <a:rPr lang="da-DK" b="0" i="1" smtClean="0">
                              <a:latin typeface="Cambria Math" panose="02040503050406030204" pitchFamily="18" charset="0"/>
                              <a:ea typeface="Cambria Math" panose="02040503050406030204" pitchFamily="18" charset="0"/>
                            </a:rPr>
                            <m:t>𝑀</m:t>
                          </m:r>
                        </m:num>
                        <m:den>
                          <m:r>
                            <a:rPr lang="da-DK" b="0" i="1" smtClean="0">
                              <a:latin typeface="Cambria Math" panose="02040503050406030204" pitchFamily="18" charset="0"/>
                            </a:rPr>
                            <m:t>4</m:t>
                          </m:r>
                          <m:r>
                            <a:rPr lang="da-DK" b="0" i="1" smtClean="0">
                              <a:latin typeface="Cambria Math" panose="02040503050406030204" pitchFamily="18" charset="0"/>
                              <a:ea typeface="Cambria Math" panose="02040503050406030204" pitchFamily="18" charset="0"/>
                            </a:rPr>
                            <m:t>∙</m:t>
                          </m:r>
                          <m:sSup>
                            <m:sSupPr>
                              <m:ctrlPr>
                                <a:rPr lang="da-DK" b="0" i="1" smtClean="0">
                                  <a:latin typeface="Cambria Math" panose="02040503050406030204" pitchFamily="18" charset="0"/>
                                  <a:ea typeface="Cambria Math" panose="02040503050406030204" pitchFamily="18" charset="0"/>
                                </a:rPr>
                              </m:ctrlPr>
                            </m:sSupPr>
                            <m:e>
                              <m:r>
                                <a:rPr lang="da-DK" b="0" i="1" smtClean="0">
                                  <a:latin typeface="Cambria Math" panose="02040503050406030204" pitchFamily="18" charset="0"/>
                                  <a:ea typeface="Cambria Math" panose="02040503050406030204" pitchFamily="18" charset="0"/>
                                </a:rPr>
                                <m:t>𝜋</m:t>
                              </m:r>
                            </m:e>
                            <m:sup>
                              <m:r>
                                <a:rPr lang="da-DK" b="0" i="1" smtClean="0">
                                  <a:latin typeface="Cambria Math" panose="02040503050406030204" pitchFamily="18" charset="0"/>
                                  <a:ea typeface="Cambria Math" panose="02040503050406030204" pitchFamily="18" charset="0"/>
                                </a:rPr>
                                <m:t>2</m:t>
                              </m:r>
                            </m:sup>
                          </m:sSup>
                        </m:den>
                      </m:f>
                    </m:oMath>
                  </m:oMathPara>
                </a14:m>
                <a:endParaRPr lang="da-DK" smtClean="0"/>
              </a:p>
              <a:p>
                <a:endParaRPr lang="da-DK"/>
              </a:p>
            </p:txBody>
          </p:sp>
        </mc:Choice>
        <mc:Fallback xmlns="">
          <p:sp>
            <p:nvSpPr>
              <p:cNvPr id="3" name="Pladsholder til indhold 2"/>
              <p:cNvSpPr>
                <a:spLocks noGrp="1" noRot="1" noChangeAspect="1" noMove="1" noResize="1" noEditPoints="1" noAdjustHandles="1" noChangeArrowheads="1" noChangeShapeType="1" noTextEdit="1"/>
              </p:cNvSpPr>
              <p:nvPr>
                <p:ph idx="1"/>
              </p:nvPr>
            </p:nvSpPr>
            <p:spPr>
              <a:xfrm>
                <a:off x="6895322" y="1845734"/>
                <a:ext cx="4260358" cy="4023360"/>
              </a:xfrm>
              <a:blipFill rotWithShape="0">
                <a:blip r:embed="rId3"/>
                <a:stretch>
                  <a:fillRect l="-3577" t="-1667" r="-1001"/>
                </a:stretch>
              </a:blipFill>
            </p:spPr>
            <p:txBody>
              <a:bodyPr/>
              <a:lstStyle/>
              <a:p>
                <a:r>
                  <a:rPr lang="da-DK">
                    <a:noFill/>
                  </a:rPr>
                  <a:t> </a:t>
                </a:r>
              </a:p>
            </p:txBody>
          </p:sp>
        </mc:Fallback>
      </mc:AlternateContent>
      <p:pic>
        <p:nvPicPr>
          <p:cNvPr id="5" name="Billede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311885" y="1845734"/>
            <a:ext cx="2987244" cy="4224902"/>
          </a:xfrm>
          <a:prstGeom prst="rect">
            <a:avLst/>
          </a:prstGeom>
        </p:spPr>
      </p:pic>
    </p:spTree>
    <p:extLst>
      <p:ext uri="{BB962C8B-B14F-4D97-AF65-F5344CB8AC3E}">
        <p14:creationId xmlns:p14="http://schemas.microsoft.com/office/powerpoint/2010/main" val="293388827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752047" y="-329217"/>
            <a:ext cx="10058400" cy="1450757"/>
          </a:xfrm>
        </p:spPr>
        <p:txBody>
          <a:bodyPr/>
          <a:lstStyle/>
          <a:p>
            <a:r>
              <a:rPr lang="da-DK" smtClean="0"/>
              <a:t>Resultater</a:t>
            </a:r>
            <a:endParaRPr lang="da-DK"/>
          </a:p>
        </p:txBody>
      </p:sp>
      <p:pic>
        <p:nvPicPr>
          <p:cNvPr id="6" name="Billede 5"/>
          <p:cNvPicPr>
            <a:picLocks noChangeAspect="1"/>
          </p:cNvPicPr>
          <p:nvPr/>
        </p:nvPicPr>
        <p:blipFill>
          <a:blip r:embed="rId3"/>
          <a:stretch>
            <a:fillRect/>
          </a:stretch>
        </p:blipFill>
        <p:spPr>
          <a:xfrm>
            <a:off x="0" y="1121540"/>
            <a:ext cx="12192000" cy="5047459"/>
          </a:xfrm>
          <a:prstGeom prst="rect">
            <a:avLst/>
          </a:prstGeom>
        </p:spPr>
      </p:pic>
    </p:spTree>
    <p:extLst>
      <p:ext uri="{BB962C8B-B14F-4D97-AF65-F5344CB8AC3E}">
        <p14:creationId xmlns:p14="http://schemas.microsoft.com/office/powerpoint/2010/main" val="2268348999"/>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p:txBody>
          <a:bodyPr/>
          <a:lstStyle/>
          <a:p>
            <a:r>
              <a:rPr lang="da-DK" smtClean="0"/>
              <a:t>Praktiske observationer</a:t>
            </a:r>
            <a:endParaRPr lang="da-DK"/>
          </a:p>
        </p:txBody>
      </p:sp>
      <p:sp>
        <p:nvSpPr>
          <p:cNvPr id="3" name="Undertitel 2"/>
          <p:cNvSpPr>
            <a:spLocks noGrp="1"/>
          </p:cNvSpPr>
          <p:nvPr>
            <p:ph type="subTitle" idx="1"/>
          </p:nvPr>
        </p:nvSpPr>
        <p:spPr/>
        <p:txBody>
          <a:bodyPr/>
          <a:lstStyle/>
          <a:p>
            <a:r>
              <a:rPr lang="da-DK" smtClean="0"/>
              <a:t>Egen kikkert og kamera</a:t>
            </a:r>
            <a:endParaRPr lang="da-DK"/>
          </a:p>
        </p:txBody>
      </p:sp>
    </p:spTree>
    <p:extLst>
      <p:ext uri="{BB962C8B-B14F-4D97-AF65-F5344CB8AC3E}">
        <p14:creationId xmlns:p14="http://schemas.microsoft.com/office/powerpoint/2010/main" val="3663549521"/>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a-DK" smtClean="0"/>
              <a:t>Muligheder</a:t>
            </a:r>
            <a:endParaRPr lang="da-DK"/>
          </a:p>
        </p:txBody>
      </p:sp>
      <p:sp>
        <p:nvSpPr>
          <p:cNvPr id="3" name="Pladsholder til indhold 2"/>
          <p:cNvSpPr>
            <a:spLocks noGrp="1"/>
          </p:cNvSpPr>
          <p:nvPr>
            <p:ph sz="half" idx="1"/>
          </p:nvPr>
        </p:nvSpPr>
        <p:spPr/>
        <p:txBody>
          <a:bodyPr>
            <a:normAutofit fontScale="92500" lnSpcReduction="20000"/>
          </a:bodyPr>
          <a:lstStyle/>
          <a:p>
            <a:r>
              <a:rPr lang="da-DK" smtClean="0"/>
              <a:t>Stjernebilleder</a:t>
            </a:r>
          </a:p>
          <a:p>
            <a:pPr lvl="1"/>
            <a:r>
              <a:rPr lang="da-DK" smtClean="0"/>
              <a:t>Generel orientering på nattehimmelen</a:t>
            </a:r>
          </a:p>
          <a:p>
            <a:r>
              <a:rPr lang="da-DK" smtClean="0"/>
              <a:t>Observationer af Månen, planeter og Solen</a:t>
            </a:r>
          </a:p>
          <a:p>
            <a:pPr lvl="1"/>
            <a:r>
              <a:rPr lang="da-DK" smtClean="0"/>
              <a:t>Ekliptika på nattehimmelen</a:t>
            </a:r>
          </a:p>
          <a:p>
            <a:pPr lvl="1"/>
            <a:r>
              <a:rPr lang="da-DK" smtClean="0"/>
              <a:t>Månens overflade</a:t>
            </a:r>
          </a:p>
          <a:p>
            <a:pPr lvl="1"/>
            <a:r>
              <a:rPr lang="da-DK" smtClean="0"/>
              <a:t>Jupiters ringe, Saturns måner</a:t>
            </a:r>
          </a:p>
          <a:p>
            <a:pPr lvl="1"/>
            <a:r>
              <a:rPr lang="da-DK" smtClean="0"/>
              <a:t>Solpletter og protuberanser</a:t>
            </a:r>
          </a:p>
          <a:p>
            <a:r>
              <a:rPr lang="da-DK" smtClean="0"/>
              <a:t>Stjernetåger</a:t>
            </a:r>
          </a:p>
          <a:p>
            <a:pPr lvl="1"/>
            <a:r>
              <a:rPr lang="da-DK" smtClean="0"/>
              <a:t>Ringtågen i Lyren (M57)</a:t>
            </a:r>
          </a:p>
          <a:p>
            <a:pPr lvl="1"/>
            <a:r>
              <a:rPr lang="da-DK" smtClean="0"/>
              <a:t>Oriontågen (M42)</a:t>
            </a:r>
          </a:p>
          <a:p>
            <a:r>
              <a:rPr lang="da-DK" smtClean="0"/>
              <a:t>Stjernehobe</a:t>
            </a:r>
            <a:endParaRPr lang="da-DK"/>
          </a:p>
          <a:p>
            <a:pPr lvl="1"/>
            <a:r>
              <a:rPr lang="da-DK" smtClean="0"/>
              <a:t>Plejaderne </a:t>
            </a:r>
            <a:r>
              <a:rPr lang="da-DK"/>
              <a:t>(</a:t>
            </a:r>
            <a:r>
              <a:rPr lang="da-DK" smtClean="0"/>
              <a:t>M45)</a:t>
            </a:r>
            <a:endParaRPr lang="da-DK"/>
          </a:p>
          <a:p>
            <a:pPr lvl="1"/>
            <a:r>
              <a:rPr lang="da-DK" smtClean="0"/>
              <a:t>Kuglehoben i Herkules </a:t>
            </a:r>
            <a:r>
              <a:rPr lang="da-DK"/>
              <a:t>(</a:t>
            </a:r>
            <a:r>
              <a:rPr lang="da-DK" smtClean="0"/>
              <a:t>M13)</a:t>
            </a:r>
            <a:endParaRPr lang="da-DK"/>
          </a:p>
        </p:txBody>
      </p:sp>
      <p:pic>
        <p:nvPicPr>
          <p:cNvPr id="5" name="Billed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537808" y="2424829"/>
            <a:ext cx="2475832" cy="2093300"/>
          </a:xfrm>
          <a:prstGeom prst="rect">
            <a:avLst/>
          </a:prstGeom>
        </p:spPr>
      </p:pic>
      <p:pic>
        <p:nvPicPr>
          <p:cNvPr id="7" name="Billed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929041" y="4180741"/>
            <a:ext cx="1800225" cy="2114550"/>
          </a:xfrm>
          <a:prstGeom prst="rect">
            <a:avLst/>
          </a:prstGeom>
        </p:spPr>
      </p:pic>
      <p:pic>
        <p:nvPicPr>
          <p:cNvPr id="8" name="Billede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465546" y="4576744"/>
            <a:ext cx="2577821" cy="1718547"/>
          </a:xfrm>
          <a:prstGeom prst="rect">
            <a:avLst/>
          </a:prstGeom>
        </p:spPr>
      </p:pic>
      <p:pic>
        <p:nvPicPr>
          <p:cNvPr id="6" name="Billede 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793676" y="4559700"/>
            <a:ext cx="2607460" cy="1735591"/>
          </a:xfrm>
          <a:prstGeom prst="rect">
            <a:avLst/>
          </a:prstGeom>
        </p:spPr>
      </p:pic>
      <p:pic>
        <p:nvPicPr>
          <p:cNvPr id="12" name="Billede 11"/>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126480" y="2307599"/>
            <a:ext cx="3315795" cy="2210530"/>
          </a:xfrm>
          <a:prstGeom prst="rect">
            <a:avLst/>
          </a:prstGeom>
        </p:spPr>
      </p:pic>
    </p:spTree>
    <p:extLst>
      <p:ext uri="{BB962C8B-B14F-4D97-AF65-F5344CB8AC3E}">
        <p14:creationId xmlns:p14="http://schemas.microsoft.com/office/powerpoint/2010/main" val="990592349"/>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Billede 6"/>
          <p:cNvPicPr>
            <a:picLocks noChangeAspect="1"/>
          </p:cNvPicPr>
          <p:nvPr/>
        </p:nvPicPr>
        <p:blipFill>
          <a:blip r:embed="rId3"/>
          <a:stretch>
            <a:fillRect/>
          </a:stretch>
        </p:blipFill>
        <p:spPr>
          <a:xfrm>
            <a:off x="0" y="1812629"/>
            <a:ext cx="7517988" cy="4475112"/>
          </a:xfrm>
          <a:prstGeom prst="rect">
            <a:avLst/>
          </a:prstGeom>
        </p:spPr>
      </p:pic>
      <p:sp>
        <p:nvSpPr>
          <p:cNvPr id="2" name="Titel 1"/>
          <p:cNvSpPr>
            <a:spLocks noGrp="1"/>
          </p:cNvSpPr>
          <p:nvPr>
            <p:ph type="title"/>
          </p:nvPr>
        </p:nvSpPr>
        <p:spPr/>
        <p:txBody>
          <a:bodyPr/>
          <a:lstStyle/>
          <a:p>
            <a:r>
              <a:rPr lang="da-DK" smtClean="0"/>
              <a:t>Udstyr</a:t>
            </a:r>
            <a:endParaRPr lang="da-DK"/>
          </a:p>
        </p:txBody>
      </p:sp>
      <p:pic>
        <p:nvPicPr>
          <p:cNvPr id="3" name="Billede 2"/>
          <p:cNvPicPr>
            <a:picLocks noChangeAspect="1"/>
          </p:cNvPicPr>
          <p:nvPr/>
        </p:nvPicPr>
        <p:blipFill>
          <a:blip r:embed="rId4"/>
          <a:stretch>
            <a:fillRect/>
          </a:stretch>
        </p:blipFill>
        <p:spPr>
          <a:xfrm>
            <a:off x="5190612" y="1818126"/>
            <a:ext cx="4174452" cy="4469615"/>
          </a:xfrm>
          <a:prstGeom prst="rect">
            <a:avLst/>
          </a:prstGeom>
        </p:spPr>
      </p:pic>
      <p:pic>
        <p:nvPicPr>
          <p:cNvPr id="6" name="Billede 5"/>
          <p:cNvPicPr>
            <a:picLocks noChangeAspect="1"/>
          </p:cNvPicPr>
          <p:nvPr/>
        </p:nvPicPr>
        <p:blipFill>
          <a:blip r:embed="rId5"/>
          <a:stretch>
            <a:fillRect/>
          </a:stretch>
        </p:blipFill>
        <p:spPr>
          <a:xfrm rot="5400000">
            <a:off x="8227802" y="2955388"/>
            <a:ext cx="4475111" cy="2200589"/>
          </a:xfrm>
          <a:prstGeom prst="rect">
            <a:avLst/>
          </a:prstGeom>
        </p:spPr>
      </p:pic>
    </p:spTree>
    <p:extLst>
      <p:ext uri="{BB962C8B-B14F-4D97-AF65-F5344CB8AC3E}">
        <p14:creationId xmlns:p14="http://schemas.microsoft.com/office/powerpoint/2010/main" val="335515284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a:xfrm>
            <a:off x="1097280" y="512063"/>
            <a:ext cx="6263640" cy="3713607"/>
          </a:xfrm>
        </p:spPr>
        <p:txBody>
          <a:bodyPr>
            <a:normAutofit/>
          </a:bodyPr>
          <a:lstStyle/>
          <a:p>
            <a:r>
              <a:rPr lang="da-DK" smtClean="0"/>
              <a:t>Analyse af billeder</a:t>
            </a:r>
            <a:endParaRPr lang="da-DK"/>
          </a:p>
        </p:txBody>
      </p:sp>
      <p:sp>
        <p:nvSpPr>
          <p:cNvPr id="3" name="Undertitel 2"/>
          <p:cNvSpPr>
            <a:spLocks noGrp="1"/>
          </p:cNvSpPr>
          <p:nvPr>
            <p:ph type="subTitle" idx="1"/>
          </p:nvPr>
        </p:nvSpPr>
        <p:spPr>
          <a:xfrm>
            <a:off x="1100051" y="4455620"/>
            <a:ext cx="10058400" cy="564436"/>
          </a:xfrm>
        </p:spPr>
        <p:txBody>
          <a:bodyPr/>
          <a:lstStyle/>
          <a:p>
            <a:r>
              <a:rPr lang="da-DK" smtClean="0"/>
              <a:t>SalsaJ – Such a lovely, small astronomy-application in java</a:t>
            </a:r>
            <a:endParaRPr lang="da-DK"/>
          </a:p>
        </p:txBody>
      </p:sp>
      <p:pic>
        <p:nvPicPr>
          <p:cNvPr id="4" name="Billede 3"/>
          <p:cNvPicPr>
            <a:picLocks noChangeAspect="1"/>
          </p:cNvPicPr>
          <p:nvPr/>
        </p:nvPicPr>
        <p:blipFill>
          <a:blip r:embed="rId2"/>
          <a:stretch>
            <a:fillRect/>
          </a:stretch>
        </p:blipFill>
        <p:spPr>
          <a:xfrm>
            <a:off x="7664386" y="512063"/>
            <a:ext cx="3677801" cy="3713607"/>
          </a:xfrm>
          <a:prstGeom prst="rect">
            <a:avLst/>
          </a:prstGeom>
        </p:spPr>
      </p:pic>
    </p:spTree>
    <p:extLst>
      <p:ext uri="{BB962C8B-B14F-4D97-AF65-F5344CB8AC3E}">
        <p14:creationId xmlns:p14="http://schemas.microsoft.com/office/powerpoint/2010/main" val="561713753"/>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a-DK" smtClean="0"/>
              <a:t>Kameraer</a:t>
            </a:r>
            <a:endParaRPr lang="da-DK"/>
          </a:p>
        </p:txBody>
      </p:sp>
      <p:pic>
        <p:nvPicPr>
          <p:cNvPr id="4" name="Pladsholder til indhold 3"/>
          <p:cNvPicPr>
            <a:picLocks noGrp="1" noChangeAspect="1"/>
          </p:cNvPicPr>
          <p:nvPr>
            <p:ph idx="1"/>
          </p:nvPr>
        </p:nvPicPr>
        <p:blipFill>
          <a:blip r:embed="rId3" cstate="print">
            <a:extLst>
              <a:ext uri="{28A0092B-C50C-407E-A947-70E740481C1C}">
                <a14:useLocalDpi xmlns:a14="http://schemas.microsoft.com/office/drawing/2010/main" val="0"/>
              </a:ext>
            </a:extLst>
          </a:blip>
          <a:stretch>
            <a:fillRect/>
          </a:stretch>
        </p:blipFill>
        <p:spPr>
          <a:xfrm>
            <a:off x="8852598" y="2138715"/>
            <a:ext cx="4054219" cy="2996744"/>
          </a:xfrm>
        </p:spPr>
      </p:pic>
      <p:pic>
        <p:nvPicPr>
          <p:cNvPr id="5" name="Billede 4"/>
          <p:cNvPicPr>
            <a:picLocks noChangeAspect="1"/>
          </p:cNvPicPr>
          <p:nvPr/>
        </p:nvPicPr>
        <p:blipFill rotWithShape="1">
          <a:blip r:embed="rId4" cstate="print">
            <a:extLst>
              <a:ext uri="{28A0092B-C50C-407E-A947-70E740481C1C}">
                <a14:useLocalDpi xmlns:a14="http://schemas.microsoft.com/office/drawing/2010/main" val="0"/>
              </a:ext>
            </a:extLst>
          </a:blip>
          <a:srcRect l="8049" t="-251" r="10914" b="251"/>
          <a:stretch/>
        </p:blipFill>
        <p:spPr>
          <a:xfrm>
            <a:off x="3858567" y="2010757"/>
            <a:ext cx="5968721" cy="3996925"/>
          </a:xfrm>
          <a:prstGeom prst="rect">
            <a:avLst/>
          </a:prstGeom>
        </p:spPr>
      </p:pic>
      <p:pic>
        <p:nvPicPr>
          <p:cNvPr id="6" name="Billede 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5400000">
            <a:off x="224579" y="2883456"/>
            <a:ext cx="3996927" cy="2251526"/>
          </a:xfrm>
          <a:prstGeom prst="rect">
            <a:avLst/>
          </a:prstGeom>
        </p:spPr>
      </p:pic>
    </p:spTree>
    <p:extLst>
      <p:ext uri="{BB962C8B-B14F-4D97-AF65-F5344CB8AC3E}">
        <p14:creationId xmlns:p14="http://schemas.microsoft.com/office/powerpoint/2010/main" val="692491598"/>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a-DK" smtClean="0"/>
              <a:t>Indkøbsmuligheder</a:t>
            </a:r>
            <a:endParaRPr lang="da-DK"/>
          </a:p>
        </p:txBody>
      </p:sp>
      <p:sp>
        <p:nvSpPr>
          <p:cNvPr id="3" name="Pladsholder til indhold 2"/>
          <p:cNvSpPr>
            <a:spLocks noGrp="1"/>
          </p:cNvSpPr>
          <p:nvPr>
            <p:ph idx="1"/>
          </p:nvPr>
        </p:nvSpPr>
        <p:spPr>
          <a:xfrm>
            <a:off x="1097280" y="1845734"/>
            <a:ext cx="2821577" cy="4023360"/>
          </a:xfrm>
        </p:spPr>
        <p:txBody>
          <a:bodyPr/>
          <a:lstStyle/>
          <a:p>
            <a:r>
              <a:rPr lang="da-DK" smtClean="0">
                <a:hlinkClick r:id="rId2"/>
              </a:rPr>
              <a:t>http://2astro.dk</a:t>
            </a:r>
            <a:endParaRPr lang="da-DK" smtClean="0"/>
          </a:p>
          <a:p>
            <a:r>
              <a:rPr lang="da-DK">
                <a:hlinkClick r:id="rId3"/>
              </a:rPr>
              <a:t>http://www.astro-optics.dk</a:t>
            </a:r>
            <a:r>
              <a:rPr lang="da-DK" smtClean="0">
                <a:hlinkClick r:id="rId3"/>
              </a:rPr>
              <a:t>/</a:t>
            </a:r>
            <a:endParaRPr lang="da-DK" smtClean="0"/>
          </a:p>
          <a:p>
            <a:r>
              <a:rPr lang="da-DK" smtClean="0">
                <a:hlinkClick r:id="rId4"/>
              </a:rPr>
              <a:t>http://celestron.com</a:t>
            </a:r>
            <a:r>
              <a:rPr lang="da-DK" smtClean="0"/>
              <a:t> </a:t>
            </a:r>
          </a:p>
          <a:p>
            <a:r>
              <a:rPr lang="da-DK" smtClean="0">
                <a:hlinkClick r:id="rId5"/>
              </a:rPr>
              <a:t>http://meade.com</a:t>
            </a:r>
            <a:r>
              <a:rPr lang="da-DK" smtClean="0"/>
              <a:t> </a:t>
            </a:r>
          </a:p>
          <a:p>
            <a:r>
              <a:rPr lang="da-DK" smtClean="0"/>
              <a:t> </a:t>
            </a:r>
            <a:endParaRPr lang="da-DK"/>
          </a:p>
          <a:p>
            <a:endParaRPr lang="da-DK"/>
          </a:p>
        </p:txBody>
      </p:sp>
      <p:pic>
        <p:nvPicPr>
          <p:cNvPr id="4" name="Billede 3"/>
          <p:cNvPicPr>
            <a:picLocks noChangeAspect="1"/>
          </p:cNvPicPr>
          <p:nvPr/>
        </p:nvPicPr>
        <p:blipFill>
          <a:blip r:embed="rId6"/>
          <a:stretch>
            <a:fillRect/>
          </a:stretch>
        </p:blipFill>
        <p:spPr>
          <a:xfrm>
            <a:off x="7269480" y="1845734"/>
            <a:ext cx="3886200" cy="1428750"/>
          </a:xfrm>
          <a:prstGeom prst="rect">
            <a:avLst/>
          </a:prstGeom>
        </p:spPr>
      </p:pic>
      <p:pic>
        <p:nvPicPr>
          <p:cNvPr id="5" name="Billede 4"/>
          <p:cNvPicPr>
            <a:picLocks noChangeAspect="1"/>
          </p:cNvPicPr>
          <p:nvPr/>
        </p:nvPicPr>
        <p:blipFill>
          <a:blip r:embed="rId7"/>
          <a:stretch>
            <a:fillRect/>
          </a:stretch>
        </p:blipFill>
        <p:spPr>
          <a:xfrm>
            <a:off x="2383155" y="3978728"/>
            <a:ext cx="9772650" cy="990600"/>
          </a:xfrm>
          <a:prstGeom prst="rect">
            <a:avLst/>
          </a:prstGeom>
        </p:spPr>
      </p:pic>
    </p:spTree>
    <p:extLst>
      <p:ext uri="{BB962C8B-B14F-4D97-AF65-F5344CB8AC3E}">
        <p14:creationId xmlns:p14="http://schemas.microsoft.com/office/powerpoint/2010/main" val="860332604"/>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a-DK" smtClean="0"/>
              <a:t>Begrænsninger</a:t>
            </a:r>
            <a:endParaRPr lang="da-DK"/>
          </a:p>
        </p:txBody>
      </p:sp>
      <p:sp>
        <p:nvSpPr>
          <p:cNvPr id="3" name="Pladsholder til indhold 2"/>
          <p:cNvSpPr>
            <a:spLocks noGrp="1"/>
          </p:cNvSpPr>
          <p:nvPr>
            <p:ph sz="half" idx="1"/>
          </p:nvPr>
        </p:nvSpPr>
        <p:spPr/>
        <p:txBody>
          <a:bodyPr/>
          <a:lstStyle/>
          <a:p>
            <a:pPr marL="457200" indent="-457200">
              <a:buFont typeface="+mj-lt"/>
              <a:buAutoNum type="arabicPeriod"/>
            </a:pPr>
            <a:r>
              <a:rPr lang="da-DK" smtClean="0"/>
              <a:t>De viste kameraer giver ikke mulighed for at at tilføje filtre. (UBV for eksempel.)</a:t>
            </a:r>
          </a:p>
          <a:p>
            <a:pPr marL="457200" indent="-457200">
              <a:buFont typeface="+mj-lt"/>
              <a:buAutoNum type="arabicPeriod"/>
            </a:pPr>
            <a:r>
              <a:rPr lang="da-DK" smtClean="0"/>
              <a:t>Manglende udsyn til himmelen.</a:t>
            </a:r>
          </a:p>
          <a:p>
            <a:pPr marL="457200" indent="-457200">
              <a:buFont typeface="+mj-lt"/>
              <a:buAutoNum type="arabicPeriod"/>
            </a:pPr>
            <a:r>
              <a:rPr lang="da-DK" smtClean="0"/>
              <a:t>Vejret.</a:t>
            </a:r>
          </a:p>
          <a:p>
            <a:pPr marL="457200" indent="-457200">
              <a:buFont typeface="+mj-lt"/>
              <a:buAutoNum type="arabicPeriod"/>
            </a:pPr>
            <a:r>
              <a:rPr lang="da-DK" smtClean="0"/>
              <a:t>Lysforurening.</a:t>
            </a:r>
          </a:p>
          <a:p>
            <a:pPr marL="457200" indent="-457200">
              <a:buFont typeface="+mj-lt"/>
              <a:buAutoNum type="arabicPeriod"/>
            </a:pPr>
            <a:r>
              <a:rPr lang="da-DK" smtClean="0"/>
              <a:t>Elevernes private aftenaktiviteter giver mange afbud.</a:t>
            </a:r>
          </a:p>
          <a:p>
            <a:pPr marL="457200" indent="-457200">
              <a:buFont typeface="+mj-lt"/>
              <a:buAutoNum type="arabicPeriod"/>
            </a:pPr>
            <a:r>
              <a:rPr lang="da-DK" smtClean="0"/>
              <a:t>Erfaring glemmes let af læreren, fordi man bruger udstyret så sjældent.</a:t>
            </a:r>
            <a:endParaRPr lang="da-DK"/>
          </a:p>
        </p:txBody>
      </p:sp>
      <p:pic>
        <p:nvPicPr>
          <p:cNvPr id="5" name="Billed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847823" y="1845734"/>
            <a:ext cx="4307857" cy="2426677"/>
          </a:xfrm>
          <a:prstGeom prst="rect">
            <a:avLst/>
          </a:prstGeom>
        </p:spPr>
      </p:pic>
      <p:pic>
        <p:nvPicPr>
          <p:cNvPr id="6" name="Billed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847823" y="3781973"/>
            <a:ext cx="4307857" cy="2426677"/>
          </a:xfrm>
          <a:prstGeom prst="rect">
            <a:avLst/>
          </a:prstGeom>
        </p:spPr>
      </p:pic>
    </p:spTree>
    <p:extLst>
      <p:ext uri="{BB962C8B-B14F-4D97-AF65-F5344CB8AC3E}">
        <p14:creationId xmlns:p14="http://schemas.microsoft.com/office/powerpoint/2010/main" val="2648035528"/>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a-DK" smtClean="0"/>
              <a:t>Kunstig løsning på nogle af problemerne</a:t>
            </a:r>
            <a:endParaRPr lang="da-DK"/>
          </a:p>
        </p:txBody>
      </p:sp>
      <p:pic>
        <p:nvPicPr>
          <p:cNvPr id="4" name="Billed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068723" y="1897860"/>
            <a:ext cx="7688226" cy="4330887"/>
          </a:xfrm>
          <a:prstGeom prst="rect">
            <a:avLst/>
          </a:prstGeom>
        </p:spPr>
      </p:pic>
    </p:spTree>
    <p:extLst>
      <p:ext uri="{BB962C8B-B14F-4D97-AF65-F5344CB8AC3E}">
        <p14:creationId xmlns:p14="http://schemas.microsoft.com/office/powerpoint/2010/main" val="1005891878"/>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Billed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10800000">
            <a:off x="148579" y="1519978"/>
            <a:ext cx="6272317" cy="4684879"/>
          </a:xfrm>
          <a:prstGeom prst="rect">
            <a:avLst/>
          </a:prstGeom>
        </p:spPr>
      </p:pic>
      <p:pic>
        <p:nvPicPr>
          <p:cNvPr id="4" name="Billede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785705" y="1517301"/>
            <a:ext cx="6275901" cy="4687556"/>
          </a:xfrm>
          <a:prstGeom prst="rect">
            <a:avLst/>
          </a:prstGeom>
        </p:spPr>
      </p:pic>
      <p:sp>
        <p:nvSpPr>
          <p:cNvPr id="6" name="Titel 5"/>
          <p:cNvSpPr>
            <a:spLocks noGrp="1"/>
          </p:cNvSpPr>
          <p:nvPr>
            <p:ph type="title"/>
          </p:nvPr>
        </p:nvSpPr>
        <p:spPr>
          <a:xfrm>
            <a:off x="1097280" y="286603"/>
            <a:ext cx="10058400" cy="1079973"/>
          </a:xfrm>
        </p:spPr>
        <p:txBody>
          <a:bodyPr/>
          <a:lstStyle/>
          <a:p>
            <a:r>
              <a:rPr lang="da-DK" smtClean="0"/>
              <a:t>Tilbehør</a:t>
            </a:r>
            <a:endParaRPr lang="da-DK"/>
          </a:p>
        </p:txBody>
      </p:sp>
    </p:spTree>
    <p:extLst>
      <p:ext uri="{BB962C8B-B14F-4D97-AF65-F5344CB8AC3E}">
        <p14:creationId xmlns:p14="http://schemas.microsoft.com/office/powerpoint/2010/main" val="527904256"/>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illed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221057" y="2512087"/>
            <a:ext cx="4970943" cy="3712865"/>
          </a:xfrm>
          <a:prstGeom prst="rect">
            <a:avLst/>
          </a:prstGeom>
        </p:spPr>
      </p:pic>
      <p:pic>
        <p:nvPicPr>
          <p:cNvPr id="3" name="Billede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0917" y="2512087"/>
            <a:ext cx="4950487" cy="3712865"/>
          </a:xfrm>
          <a:prstGeom prst="rect">
            <a:avLst/>
          </a:prstGeom>
        </p:spPr>
      </p:pic>
      <p:pic>
        <p:nvPicPr>
          <p:cNvPr id="4" name="Billede 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011404" y="2512087"/>
            <a:ext cx="2784649" cy="3712865"/>
          </a:xfrm>
          <a:prstGeom prst="rect">
            <a:avLst/>
          </a:prstGeom>
        </p:spPr>
      </p:pic>
      <p:sp>
        <p:nvSpPr>
          <p:cNvPr id="5" name="Titel 1"/>
          <p:cNvSpPr txBox="1">
            <a:spLocks/>
          </p:cNvSpPr>
          <p:nvPr/>
        </p:nvSpPr>
        <p:spPr>
          <a:xfrm>
            <a:off x="1087031" y="1061330"/>
            <a:ext cx="10058400" cy="1450757"/>
          </a:xfrm>
          <a:prstGeom prst="rect">
            <a:avLst/>
          </a:prstGeom>
        </p:spPr>
        <p:txBody>
          <a:bodyPr/>
          <a:lst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a:lstStyle>
          <a:p>
            <a:r>
              <a:rPr lang="da-DK" smtClean="0"/>
              <a:t>Det er ikke Tycho Brahe planetarium, men det er ok</a:t>
            </a:r>
            <a:endParaRPr lang="da-DK"/>
          </a:p>
        </p:txBody>
      </p:sp>
    </p:spTree>
    <p:extLst>
      <p:ext uri="{BB962C8B-B14F-4D97-AF65-F5344CB8AC3E}">
        <p14:creationId xmlns:p14="http://schemas.microsoft.com/office/powerpoint/2010/main" val="2610298438"/>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a-DK" smtClean="0"/>
              <a:t>Slut</a:t>
            </a:r>
            <a:endParaRPr lang="da-DK"/>
          </a:p>
        </p:txBody>
      </p:sp>
      <p:pic>
        <p:nvPicPr>
          <p:cNvPr id="5" name="Billed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072462" y="1856372"/>
            <a:ext cx="5673852" cy="4302252"/>
          </a:xfrm>
          <a:prstGeom prst="rect">
            <a:avLst/>
          </a:prstGeom>
        </p:spPr>
      </p:pic>
    </p:spTree>
    <p:extLst>
      <p:ext uri="{BB962C8B-B14F-4D97-AF65-F5344CB8AC3E}">
        <p14:creationId xmlns:p14="http://schemas.microsoft.com/office/powerpoint/2010/main" val="420425206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www.shvedun.ru/images/anekdot/mon.gif"/>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656833" y="3306290"/>
            <a:ext cx="5175250" cy="2665674"/>
          </a:xfrm>
          <a:prstGeom prst="rect">
            <a:avLst/>
          </a:prstGeom>
          <a:noFill/>
          <a:extLst>
            <a:ext uri="{909E8E84-426E-40DD-AFC4-6F175D3DCCD1}">
              <a14:hiddenFill xmlns:a14="http://schemas.microsoft.com/office/drawing/2010/main">
                <a:solidFill>
                  <a:srgbClr val="FFFFFF"/>
                </a:solidFill>
              </a14:hiddenFill>
            </a:ext>
          </a:extLst>
        </p:spPr>
      </p:pic>
      <p:sp>
        <p:nvSpPr>
          <p:cNvPr id="2" name="Titel 1"/>
          <p:cNvSpPr>
            <a:spLocks noGrp="1"/>
          </p:cNvSpPr>
          <p:nvPr>
            <p:ph type="title"/>
          </p:nvPr>
        </p:nvSpPr>
        <p:spPr/>
        <p:txBody>
          <a:bodyPr/>
          <a:lstStyle/>
          <a:p>
            <a:r>
              <a:rPr lang="da-DK" smtClean="0"/>
              <a:t>Formål</a:t>
            </a:r>
            <a:endParaRPr lang="da-DK"/>
          </a:p>
        </p:txBody>
      </p:sp>
      <p:sp>
        <p:nvSpPr>
          <p:cNvPr id="3" name="Pladsholder til indhold 2"/>
          <p:cNvSpPr>
            <a:spLocks noGrp="1"/>
          </p:cNvSpPr>
          <p:nvPr>
            <p:ph idx="1"/>
          </p:nvPr>
        </p:nvSpPr>
        <p:spPr/>
        <p:txBody>
          <a:bodyPr/>
          <a:lstStyle/>
          <a:p>
            <a:r>
              <a:rPr lang="da-DK" smtClean="0"/>
              <a:t>Hvorfor anvende astronomiske billeder i undervisningen?</a:t>
            </a:r>
          </a:p>
          <a:p>
            <a:endParaRPr lang="da-DK" sz="1800" smtClean="0"/>
          </a:p>
          <a:p>
            <a:pPr lvl="1"/>
            <a:r>
              <a:rPr lang="da-DK" smtClean="0"/>
              <a:t>For at demonstrere hvordan information trækkes ud af lys.</a:t>
            </a:r>
          </a:p>
          <a:p>
            <a:pPr lvl="1"/>
            <a:r>
              <a:rPr lang="da-DK" smtClean="0"/>
              <a:t>For at give et indblik i en af måderne, hvor vi har lært om Universet.</a:t>
            </a:r>
          </a:p>
          <a:p>
            <a:pPr lvl="1"/>
            <a:r>
              <a:rPr lang="da-DK" smtClean="0"/>
              <a:t>For at få eleverne til at forstå, at observationer skal fortolkes.</a:t>
            </a:r>
          </a:p>
          <a:p>
            <a:pPr lvl="1"/>
            <a:r>
              <a:rPr lang="da-DK" smtClean="0"/>
              <a:t>For at opfylde læreplaner.</a:t>
            </a:r>
          </a:p>
          <a:p>
            <a:pPr lvl="1"/>
            <a:r>
              <a:rPr lang="da-DK" smtClean="0"/>
              <a:t>Fordi det </a:t>
            </a:r>
            <a:r>
              <a:rPr lang="da-DK" i="1"/>
              <a:t>kan</a:t>
            </a:r>
            <a:r>
              <a:rPr lang="da-DK"/>
              <a:t> være sjovt at </a:t>
            </a:r>
            <a:r>
              <a:rPr lang="da-DK" smtClean="0"/>
              <a:t>arbejde </a:t>
            </a:r>
            <a:r>
              <a:rPr lang="da-DK"/>
              <a:t>med </a:t>
            </a:r>
            <a:r>
              <a:rPr lang="da-DK" smtClean="0"/>
              <a:t>billeder. </a:t>
            </a:r>
            <a:endParaRPr lang="da-DK"/>
          </a:p>
        </p:txBody>
      </p:sp>
    </p:spTree>
    <p:extLst>
      <p:ext uri="{BB962C8B-B14F-4D97-AF65-F5344CB8AC3E}">
        <p14:creationId xmlns:p14="http://schemas.microsoft.com/office/powerpoint/2010/main" val="252191796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a-DK" smtClean="0"/>
              <a:t>2013-Læreplanen i astronomi</a:t>
            </a:r>
            <a:endParaRPr lang="da-DK"/>
          </a:p>
        </p:txBody>
      </p:sp>
      <p:sp>
        <p:nvSpPr>
          <p:cNvPr id="3" name="Pladsholder til indhold 2"/>
          <p:cNvSpPr>
            <a:spLocks noGrp="1"/>
          </p:cNvSpPr>
          <p:nvPr>
            <p:ph idx="1"/>
          </p:nvPr>
        </p:nvSpPr>
        <p:spPr/>
        <p:txBody>
          <a:bodyPr>
            <a:normAutofit lnSpcReduction="10000"/>
          </a:bodyPr>
          <a:lstStyle/>
          <a:p>
            <a:r>
              <a:rPr lang="da-DK" sz="1800" b="1" smtClean="0"/>
              <a:t>Formål</a:t>
            </a:r>
            <a:r>
              <a:rPr lang="da-DK" sz="1800" smtClean="0"/>
              <a:t/>
            </a:r>
            <a:br>
              <a:rPr lang="da-DK" sz="1800" smtClean="0"/>
            </a:br>
            <a:r>
              <a:rPr lang="da-DK" sz="1800" smtClean="0"/>
              <a:t>Faget </a:t>
            </a:r>
            <a:r>
              <a:rPr lang="da-DK" sz="1800"/>
              <a:t>astronomi C bidrager til uddannelsens overordnede målsætning med fokusering på almendannelsen, ved </a:t>
            </a:r>
            <a:r>
              <a:rPr lang="da-DK" sz="1800" u="sng"/>
              <a:t>at eleverne gennem arbejdet med astronomiske observationer, data</a:t>
            </a:r>
            <a:r>
              <a:rPr lang="da-DK" sz="1800"/>
              <a:t>, teorier og modeller får indsigt i naturvidenskabelige arbejds- og tænkemåder</a:t>
            </a:r>
            <a:r>
              <a:rPr lang="da-DK" sz="1800" smtClean="0"/>
              <a:t>.</a:t>
            </a:r>
          </a:p>
          <a:p>
            <a:r>
              <a:rPr lang="da-DK" sz="1800" b="1"/>
              <a:t>Faglige mål</a:t>
            </a:r>
            <a:r>
              <a:rPr lang="da-DK" sz="1800"/>
              <a:t/>
            </a:r>
            <a:br>
              <a:rPr lang="da-DK" sz="1800"/>
            </a:br>
            <a:r>
              <a:rPr lang="da-DK" sz="1800"/>
              <a:t>– </a:t>
            </a:r>
            <a:r>
              <a:rPr lang="da-DK" sz="1800" u="sng"/>
              <a:t>kunne indsamle, bearbejde og fortolke astronomiske </a:t>
            </a:r>
            <a:r>
              <a:rPr lang="da-DK" sz="1800" u="sng" smtClean="0"/>
              <a:t>data</a:t>
            </a:r>
          </a:p>
          <a:p>
            <a:r>
              <a:rPr lang="da-DK" sz="1800" b="1" smtClean="0"/>
              <a:t>Faglige </a:t>
            </a:r>
            <a:r>
              <a:rPr lang="da-DK" sz="1800" b="1"/>
              <a:t>krav</a:t>
            </a:r>
            <a:r>
              <a:rPr lang="da-DK" sz="1800"/>
              <a:t/>
            </a:r>
            <a:br>
              <a:rPr lang="da-DK" sz="1800"/>
            </a:br>
            <a:r>
              <a:rPr lang="da-DK" sz="1800"/>
              <a:t>Undervisningen bygger på et generelt naturfagligt grundlag og på matematik C, men skal i øvrigt tilpasses </a:t>
            </a:r>
            <a:r>
              <a:rPr lang="da-DK" sz="1800" u="sng"/>
              <a:t>elevernes faktiske faglige forudsætninger</a:t>
            </a:r>
            <a:r>
              <a:rPr lang="da-DK" sz="1800"/>
              <a:t>. Det er ikke hensigten, at formel matematisk argumentation skal spille en væsentlig rolle i arbejdet med de astronomiske problemstillinger</a:t>
            </a:r>
            <a:r>
              <a:rPr lang="da-DK" sz="1800" smtClean="0"/>
              <a:t>.</a:t>
            </a:r>
          </a:p>
          <a:p>
            <a:r>
              <a:rPr lang="da-DK" sz="1800" b="1" smtClean="0"/>
              <a:t>Arbejdsformer – eksperimentelt arbejde</a:t>
            </a:r>
            <a:r>
              <a:rPr lang="da-DK" sz="1800" smtClean="0"/>
              <a:t/>
            </a:r>
            <a:br>
              <a:rPr lang="da-DK" sz="1800" smtClean="0"/>
            </a:br>
            <a:r>
              <a:rPr lang="da-DK" sz="1800" smtClean="0"/>
              <a:t>– </a:t>
            </a:r>
            <a:r>
              <a:rPr lang="da-DK" sz="1800" u="sng"/>
              <a:t>behandling af egne eller andres </a:t>
            </a:r>
            <a:r>
              <a:rPr lang="da-DK" sz="1800" u="sng" smtClean="0"/>
              <a:t>data</a:t>
            </a:r>
            <a:r>
              <a:rPr lang="da-DK" sz="1800" smtClean="0"/>
              <a:t/>
            </a:r>
            <a:br>
              <a:rPr lang="da-DK" sz="1800" smtClean="0"/>
            </a:br>
            <a:r>
              <a:rPr lang="da-DK" sz="1800" smtClean="0"/>
              <a:t>– </a:t>
            </a:r>
            <a:r>
              <a:rPr lang="da-DK" sz="1800" u="sng"/>
              <a:t>digital </a:t>
            </a:r>
            <a:r>
              <a:rPr lang="da-DK" sz="1800" u="sng" smtClean="0"/>
              <a:t>billedbehandling</a:t>
            </a:r>
            <a:r>
              <a:rPr lang="da-DK" sz="1800" smtClean="0"/>
              <a:t/>
            </a:r>
            <a:br>
              <a:rPr lang="da-DK" sz="1800" smtClean="0"/>
            </a:br>
            <a:r>
              <a:rPr lang="da-DK" sz="1800" smtClean="0"/>
              <a:t>– </a:t>
            </a:r>
            <a:r>
              <a:rPr lang="da-DK" sz="1800" u="sng"/>
              <a:t>analyse og fortolkning af bearbejdede data</a:t>
            </a:r>
          </a:p>
          <a:p>
            <a:endParaRPr lang="da-DK" sz="1800"/>
          </a:p>
        </p:txBody>
      </p:sp>
    </p:spTree>
    <p:extLst>
      <p:ext uri="{BB962C8B-B14F-4D97-AF65-F5344CB8AC3E}">
        <p14:creationId xmlns:p14="http://schemas.microsoft.com/office/powerpoint/2010/main" val="263395539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a-DK" smtClean="0"/>
              <a:t>2017-Læreplanen </a:t>
            </a:r>
            <a:r>
              <a:rPr lang="da-DK"/>
              <a:t>i astronomi</a:t>
            </a:r>
          </a:p>
        </p:txBody>
      </p:sp>
      <p:sp>
        <p:nvSpPr>
          <p:cNvPr id="3" name="Pladsholder til indhold 2"/>
          <p:cNvSpPr>
            <a:spLocks noGrp="1"/>
          </p:cNvSpPr>
          <p:nvPr>
            <p:ph idx="1"/>
          </p:nvPr>
        </p:nvSpPr>
        <p:spPr>
          <a:xfrm>
            <a:off x="1031966" y="1737360"/>
            <a:ext cx="10058400" cy="4377784"/>
          </a:xfrm>
        </p:spPr>
        <p:txBody>
          <a:bodyPr>
            <a:noAutofit/>
          </a:bodyPr>
          <a:lstStyle/>
          <a:p>
            <a:pPr marL="0" indent="0">
              <a:buNone/>
            </a:pPr>
            <a:r>
              <a:rPr lang="da-DK" sz="1800" b="1" smtClean="0"/>
              <a:t>Formål</a:t>
            </a:r>
          </a:p>
          <a:p>
            <a:pPr marL="0" indent="0">
              <a:buNone/>
            </a:pPr>
            <a:r>
              <a:rPr lang="da-DK" sz="1600" smtClean="0"/>
              <a:t>Faget </a:t>
            </a:r>
            <a:r>
              <a:rPr lang="da-DK" sz="1600"/>
              <a:t>astronomi C giver eleverne grundlæggende viden og kundskaber om astronomi. </a:t>
            </a:r>
            <a:r>
              <a:rPr lang="da-DK" sz="1600" u="sng"/>
              <a:t>Gennem arbejdet med astronomiske observationer, data</a:t>
            </a:r>
            <a:r>
              <a:rPr lang="da-DK" sz="1600"/>
              <a:t>, teorier og modeller samt aktuelle problemstillinger får eleverne indsigt i naturvidenskabelige arbejds- og tænkemåder med vægt på almendannelsen og som en del af grundlaget for deres studievalg</a:t>
            </a:r>
            <a:r>
              <a:rPr lang="da-DK" sz="1600" smtClean="0"/>
              <a:t>.</a:t>
            </a:r>
          </a:p>
          <a:p>
            <a:pPr marL="0" indent="0">
              <a:buNone/>
            </a:pPr>
            <a:r>
              <a:rPr lang="da-DK" sz="1800" b="1" smtClean="0"/>
              <a:t>Faglige mål</a:t>
            </a:r>
          </a:p>
          <a:p>
            <a:pPr marL="0" indent="0">
              <a:buNone/>
            </a:pPr>
            <a:r>
              <a:rPr lang="da-DK" sz="1600" smtClean="0"/>
              <a:t> - </a:t>
            </a:r>
            <a:r>
              <a:rPr lang="da-DK" sz="1600" u="sng" smtClean="0"/>
              <a:t>kunne indhente, bearbejde og fortolke astronomiske data</a:t>
            </a:r>
            <a:br>
              <a:rPr lang="da-DK" sz="1600" u="sng" smtClean="0"/>
            </a:br>
            <a:r>
              <a:rPr lang="da-DK" sz="1600" u="sng" smtClean="0"/>
              <a:t> </a:t>
            </a:r>
            <a:r>
              <a:rPr lang="da-DK" sz="1600" smtClean="0"/>
              <a:t>- have </a:t>
            </a:r>
            <a:r>
              <a:rPr lang="da-DK" sz="1600" u="sng"/>
              <a:t>indsigt i anvendelsen af modeller </a:t>
            </a:r>
            <a:r>
              <a:rPr lang="da-DK" sz="1600"/>
              <a:t>til kvalitativ og </a:t>
            </a:r>
            <a:r>
              <a:rPr lang="da-DK" sz="1600" u="sng"/>
              <a:t>kvantitativ beskrivelse</a:t>
            </a:r>
            <a:r>
              <a:rPr lang="da-DK" sz="1600"/>
              <a:t> af astronomiske fænomener og </a:t>
            </a:r>
            <a:r>
              <a:rPr lang="da-DK" sz="1600" smtClean="0"/>
              <a:t>processer</a:t>
            </a:r>
            <a:br>
              <a:rPr lang="da-DK" sz="1600" smtClean="0"/>
            </a:br>
            <a:r>
              <a:rPr lang="da-DK" sz="1600" smtClean="0"/>
              <a:t> - </a:t>
            </a:r>
            <a:r>
              <a:rPr lang="da-DK" sz="1600" u="sng" smtClean="0"/>
              <a:t>demonstrere</a:t>
            </a:r>
            <a:r>
              <a:rPr lang="da-DK" sz="1600" smtClean="0"/>
              <a:t> </a:t>
            </a:r>
            <a:r>
              <a:rPr lang="da-DK" sz="1600"/>
              <a:t>viden om fagets </a:t>
            </a:r>
            <a:r>
              <a:rPr lang="da-DK" sz="1600" u="sng"/>
              <a:t>identitet og metoder</a:t>
            </a:r>
            <a:r>
              <a:rPr lang="da-DK" sz="1600"/>
              <a:t> </a:t>
            </a:r>
            <a:endParaRPr lang="da-DK" sz="1600" u="sng"/>
          </a:p>
          <a:p>
            <a:pPr marL="0" indent="0">
              <a:buNone/>
            </a:pPr>
            <a:r>
              <a:rPr lang="da-DK" sz="1800" b="1" smtClean="0"/>
              <a:t>Faglige krav</a:t>
            </a:r>
          </a:p>
          <a:p>
            <a:r>
              <a:rPr lang="da-DK" sz="1600" b="1" smtClean="0"/>
              <a:t>- </a:t>
            </a:r>
            <a:r>
              <a:rPr lang="da-DK" sz="1600"/>
              <a:t>Undervisningen bygger på et generelt naturfagligt grundlag og på matematik C, men skal i </a:t>
            </a:r>
            <a:r>
              <a:rPr lang="da-DK" sz="1600" smtClean="0"/>
              <a:t>øvrigt </a:t>
            </a:r>
            <a:r>
              <a:rPr lang="da-DK" sz="1600"/>
              <a:t>tilpasses elevernes faktiske faglige forudsætninger. </a:t>
            </a:r>
            <a:r>
              <a:rPr lang="da-DK" sz="1600" smtClean="0"/>
              <a:t> </a:t>
            </a:r>
            <a:endParaRPr lang="da-DK" sz="1600" b="1" smtClean="0"/>
          </a:p>
          <a:p>
            <a:r>
              <a:rPr lang="da-DK" sz="1800" b="1" smtClean="0"/>
              <a:t>Arbejdsformer – portfolio/eksperimentelt arbejde</a:t>
            </a:r>
          </a:p>
          <a:p>
            <a:r>
              <a:rPr lang="da-DK" sz="1600" smtClean="0"/>
              <a:t>- </a:t>
            </a:r>
            <a:r>
              <a:rPr lang="da-DK" sz="1600" u="sng" smtClean="0"/>
              <a:t>efterbehandling</a:t>
            </a:r>
            <a:r>
              <a:rPr lang="da-DK" sz="1600" smtClean="0"/>
              <a:t> </a:t>
            </a:r>
            <a:r>
              <a:rPr lang="da-DK" sz="1600"/>
              <a:t>af observationer og andet eksperimentelt arbejde </a:t>
            </a:r>
            <a:endParaRPr lang="da-DK" sz="1400"/>
          </a:p>
          <a:p>
            <a:pPr marL="0" indent="0">
              <a:buNone/>
            </a:pPr>
            <a:endParaRPr lang="da-DK" sz="1400" b="1"/>
          </a:p>
        </p:txBody>
      </p:sp>
    </p:spTree>
    <p:extLst>
      <p:ext uri="{BB962C8B-B14F-4D97-AF65-F5344CB8AC3E}">
        <p14:creationId xmlns:p14="http://schemas.microsoft.com/office/powerpoint/2010/main" val="232247132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Billede 3"/>
          <p:cNvPicPr>
            <a:picLocks noChangeAspect="1"/>
          </p:cNvPicPr>
          <p:nvPr/>
        </p:nvPicPr>
        <p:blipFill>
          <a:blip r:embed="rId3"/>
          <a:stretch>
            <a:fillRect/>
          </a:stretch>
        </p:blipFill>
        <p:spPr>
          <a:xfrm>
            <a:off x="353853" y="297969"/>
            <a:ext cx="11464970" cy="5956527"/>
          </a:xfrm>
          <a:prstGeom prst="rect">
            <a:avLst/>
          </a:prstGeom>
        </p:spPr>
      </p:pic>
    </p:spTree>
    <p:extLst>
      <p:ext uri="{BB962C8B-B14F-4D97-AF65-F5344CB8AC3E}">
        <p14:creationId xmlns:p14="http://schemas.microsoft.com/office/powerpoint/2010/main" val="19990926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Billede 4"/>
          <p:cNvPicPr>
            <a:picLocks noChangeAspect="1"/>
          </p:cNvPicPr>
          <p:nvPr/>
        </p:nvPicPr>
        <p:blipFill>
          <a:blip r:embed="rId3"/>
          <a:stretch>
            <a:fillRect/>
          </a:stretch>
        </p:blipFill>
        <p:spPr>
          <a:xfrm>
            <a:off x="5355526" y="1845734"/>
            <a:ext cx="6218513" cy="3507296"/>
          </a:xfrm>
          <a:prstGeom prst="rect">
            <a:avLst/>
          </a:prstGeom>
        </p:spPr>
      </p:pic>
      <p:sp>
        <p:nvSpPr>
          <p:cNvPr id="2" name="Titel 1"/>
          <p:cNvSpPr>
            <a:spLocks noGrp="1"/>
          </p:cNvSpPr>
          <p:nvPr>
            <p:ph type="title"/>
          </p:nvPr>
        </p:nvSpPr>
        <p:spPr/>
        <p:txBody>
          <a:bodyPr/>
          <a:lstStyle/>
          <a:p>
            <a:r>
              <a:rPr lang="da-DK" smtClean="0"/>
              <a:t>Installation af SalsaJ</a:t>
            </a:r>
            <a:endParaRPr lang="da-DK"/>
          </a:p>
        </p:txBody>
      </p:sp>
      <p:sp>
        <p:nvSpPr>
          <p:cNvPr id="3" name="Pladsholder til indhold 2"/>
          <p:cNvSpPr>
            <a:spLocks noGrp="1"/>
          </p:cNvSpPr>
          <p:nvPr>
            <p:ph sz="half" idx="1"/>
          </p:nvPr>
        </p:nvSpPr>
        <p:spPr>
          <a:xfrm>
            <a:off x="1097279" y="1845734"/>
            <a:ext cx="4258247" cy="4023360"/>
          </a:xfrm>
        </p:spPr>
        <p:txBody>
          <a:bodyPr>
            <a:normAutofit fontScale="70000" lnSpcReduction="20000"/>
          </a:bodyPr>
          <a:lstStyle/>
          <a:p>
            <a:pPr marL="457200" indent="-457200">
              <a:buFont typeface="+mj-lt"/>
              <a:buAutoNum type="arabicPeriod"/>
            </a:pPr>
            <a:r>
              <a:rPr lang="da-DK"/>
              <a:t>Sørg for at Java er </a:t>
            </a:r>
            <a:r>
              <a:rPr lang="da-DK" smtClean="0"/>
              <a:t>opdateret: </a:t>
            </a:r>
            <a:r>
              <a:rPr lang="da-DK">
                <a:hlinkClick r:id="rId4"/>
              </a:rPr>
              <a:t>http://www.java.com/en/download</a:t>
            </a:r>
            <a:r>
              <a:rPr lang="da-DK" smtClean="0">
                <a:hlinkClick r:id="rId4"/>
              </a:rPr>
              <a:t>/</a:t>
            </a:r>
            <a:r>
              <a:rPr lang="da-DK" smtClean="0"/>
              <a:t> </a:t>
            </a:r>
          </a:p>
          <a:p>
            <a:pPr marL="457200" indent="-457200">
              <a:buFont typeface="+mj-lt"/>
              <a:buAutoNum type="arabicPeriod"/>
            </a:pPr>
            <a:r>
              <a:rPr lang="da-DK" smtClean="0"/>
              <a:t>Download programmet hos </a:t>
            </a:r>
            <a:r>
              <a:rPr lang="da-DK" smtClean="0">
                <a:hlinkClick r:id="rId5"/>
              </a:rPr>
              <a:t>www.EU-Hou.net</a:t>
            </a:r>
            <a:r>
              <a:rPr lang="da-DK" smtClean="0"/>
              <a:t>. (Vælg programmet inkl. eksempler og makroer.) Installer programmet. Mac-brugere – se pkt. 3.</a:t>
            </a:r>
          </a:p>
          <a:p>
            <a:pPr marL="457200" indent="-457200">
              <a:buFont typeface="+mj-lt"/>
              <a:buAutoNum type="arabicPeriod"/>
            </a:pPr>
            <a:r>
              <a:rPr lang="da-DK" b="1" smtClean="0"/>
              <a:t>Mac-brugere</a:t>
            </a:r>
            <a:r>
              <a:rPr lang="da-DK" smtClean="0"/>
              <a:t>:</a:t>
            </a:r>
            <a:br>
              <a:rPr lang="da-DK" smtClean="0"/>
            </a:br>
            <a:r>
              <a:rPr lang="da-DK" smtClean="0"/>
              <a:t>Læg programmet et sted, hvor du kan finde det igen, da datafiler ligger i en undermappe til programmet.</a:t>
            </a:r>
          </a:p>
          <a:p>
            <a:pPr marL="457200" indent="-457200">
              <a:buFont typeface="+mj-lt"/>
              <a:buAutoNum type="arabicPeriod"/>
            </a:pPr>
            <a:r>
              <a:rPr lang="da-DK" b="1" smtClean="0"/>
              <a:t>Windows-brugere</a:t>
            </a:r>
            <a:r>
              <a:rPr lang="da-DK" smtClean="0"/>
              <a:t>:</a:t>
            </a:r>
            <a:br>
              <a:rPr lang="da-DK" smtClean="0"/>
            </a:br>
            <a:r>
              <a:rPr lang="da-DK" smtClean="0"/>
              <a:t>Åbn c:\Program Files (x86)\ eller</a:t>
            </a:r>
            <a:br>
              <a:rPr lang="da-DK" smtClean="0"/>
            </a:br>
            <a:r>
              <a:rPr lang="da-DK" smtClean="0"/>
              <a:t>c:\Programmer (x86)\ </a:t>
            </a:r>
          </a:p>
          <a:p>
            <a:pPr marL="457200" indent="-457200">
              <a:buFont typeface="+mj-lt"/>
              <a:buAutoNum type="arabicPeriod"/>
            </a:pPr>
            <a:r>
              <a:rPr lang="da-DK" smtClean="0"/>
              <a:t>Højreklik på mappen SalsaJ.</a:t>
            </a:r>
            <a:br>
              <a:rPr lang="da-DK" smtClean="0"/>
            </a:br>
            <a:r>
              <a:rPr lang="da-DK" smtClean="0"/>
              <a:t>Vælg Egenskaber-Sikkerhed</a:t>
            </a:r>
            <a:br>
              <a:rPr lang="da-DK" smtClean="0"/>
            </a:br>
            <a:r>
              <a:rPr lang="da-DK" smtClean="0"/>
              <a:t>Tryk på Rediger og vælg </a:t>
            </a:r>
            <a:r>
              <a:rPr lang="da-DK" i="1" smtClean="0"/>
              <a:t>Brugere</a:t>
            </a:r>
            <a:r>
              <a:rPr lang="da-DK" smtClean="0"/>
              <a:t>. Sørg for at </a:t>
            </a:r>
            <a:r>
              <a:rPr lang="da-DK" i="1" smtClean="0"/>
              <a:t>Brugere</a:t>
            </a:r>
            <a:r>
              <a:rPr lang="da-DK" smtClean="0"/>
              <a:t> får </a:t>
            </a:r>
            <a:r>
              <a:rPr lang="da-DK" i="1" smtClean="0"/>
              <a:t>Fuld kontrol</a:t>
            </a:r>
            <a:r>
              <a:rPr lang="da-DK" smtClean="0"/>
              <a:t> over mappen.</a:t>
            </a:r>
          </a:p>
          <a:p>
            <a:pPr marL="457200" indent="-457200">
              <a:buFont typeface="+mj-lt"/>
              <a:buAutoNum type="arabicPeriod"/>
            </a:pPr>
            <a:r>
              <a:rPr lang="da-DK"/>
              <a:t>RAM-tørstig? Højreklik på ikonet for </a:t>
            </a:r>
            <a:r>
              <a:rPr lang="da-DK" smtClean="0"/>
              <a:t>SalsaJ, vælg </a:t>
            </a:r>
            <a:r>
              <a:rPr lang="da-DK" i="1" smtClean="0"/>
              <a:t>Egenskaber</a:t>
            </a:r>
            <a:r>
              <a:rPr lang="da-DK" smtClean="0"/>
              <a:t> </a:t>
            </a:r>
            <a:r>
              <a:rPr lang="da-DK"/>
              <a:t>og tilføj </a:t>
            </a:r>
            <a:r>
              <a:rPr lang="da-DK" smtClean="0"/>
              <a:t>parameteren </a:t>
            </a:r>
            <a:r>
              <a:rPr lang="da-DK" b="1"/>
              <a:t>-</a:t>
            </a:r>
            <a:r>
              <a:rPr lang="da-DK" b="1" smtClean="0"/>
              <a:t>mx1280m </a:t>
            </a:r>
            <a:r>
              <a:rPr lang="da-DK" smtClean="0"/>
              <a:t>efter programstien. </a:t>
            </a:r>
            <a:endParaRPr lang="da-DK"/>
          </a:p>
          <a:p>
            <a:endParaRPr lang="da-DK" smtClean="0"/>
          </a:p>
          <a:p>
            <a:pPr marL="0" indent="0">
              <a:buNone/>
            </a:pPr>
            <a:endParaRPr lang="da-DK"/>
          </a:p>
        </p:txBody>
      </p:sp>
      <p:cxnSp>
        <p:nvCxnSpPr>
          <p:cNvPr id="7" name="Lige pilforbindelse 6"/>
          <p:cNvCxnSpPr/>
          <p:nvPr/>
        </p:nvCxnSpPr>
        <p:spPr>
          <a:xfrm flipH="1">
            <a:off x="10250424" y="3950208"/>
            <a:ext cx="722376" cy="9144"/>
          </a:xfrm>
          <a:prstGeom prst="straightConnector1">
            <a:avLst/>
          </a:prstGeom>
          <a:ln>
            <a:tailEnd type="triangle"/>
          </a:ln>
        </p:spPr>
        <p:style>
          <a:lnRef idx="3">
            <a:schemeClr val="accent1"/>
          </a:lnRef>
          <a:fillRef idx="0">
            <a:schemeClr val="accent1"/>
          </a:fillRef>
          <a:effectRef idx="2">
            <a:schemeClr val="accent1"/>
          </a:effectRef>
          <a:fontRef idx="minor">
            <a:schemeClr val="tx1"/>
          </a:fontRef>
        </p:style>
      </p:cxnSp>
      <p:sp>
        <p:nvSpPr>
          <p:cNvPr id="8" name="Tekstfelt 7"/>
          <p:cNvSpPr txBox="1"/>
          <p:nvPr/>
        </p:nvSpPr>
        <p:spPr>
          <a:xfrm>
            <a:off x="11044029" y="3765542"/>
            <a:ext cx="458780" cy="369332"/>
          </a:xfrm>
          <a:prstGeom prst="rect">
            <a:avLst/>
          </a:prstGeom>
          <a:noFill/>
        </p:spPr>
        <p:txBody>
          <a:bodyPr wrap="none" rtlCol="0">
            <a:spAutoFit/>
          </a:bodyPr>
          <a:lstStyle/>
          <a:p>
            <a:r>
              <a:rPr lang="da-DK" smtClean="0"/>
              <a:t>NB</a:t>
            </a:r>
            <a:endParaRPr lang="da-DK"/>
          </a:p>
        </p:txBody>
      </p:sp>
      <p:sp>
        <p:nvSpPr>
          <p:cNvPr id="4" name="Tekstfelt 3"/>
          <p:cNvSpPr txBox="1"/>
          <p:nvPr/>
        </p:nvSpPr>
        <p:spPr>
          <a:xfrm>
            <a:off x="5480299" y="5407429"/>
            <a:ext cx="5968966" cy="923330"/>
          </a:xfrm>
          <a:prstGeom prst="rect">
            <a:avLst/>
          </a:prstGeom>
          <a:noFill/>
        </p:spPr>
        <p:txBody>
          <a:bodyPr wrap="square" rtlCol="0">
            <a:spAutoFit/>
          </a:bodyPr>
          <a:lstStyle/>
          <a:p>
            <a:r>
              <a:rPr lang="da-DK" smtClean="0"/>
              <a:t>"C:\Program Files (x86)\Java\jre1.8.0_111\bin\javaw.exe" -mx1280m -jar -Dfile.encoding=UTF-8 </a:t>
            </a:r>
            <a:r>
              <a:rPr lang="da-DK"/>
              <a:t>"C:\Program Files (x86)\SalsaJ\SalsaJ.jar"</a:t>
            </a:r>
          </a:p>
        </p:txBody>
      </p:sp>
      <p:sp>
        <p:nvSpPr>
          <p:cNvPr id="6" name="Tekstfelt 5"/>
          <p:cNvSpPr txBox="1"/>
          <p:nvPr/>
        </p:nvSpPr>
        <p:spPr>
          <a:xfrm>
            <a:off x="4073745" y="5353030"/>
            <a:ext cx="4917549" cy="646331"/>
          </a:xfrm>
          <a:prstGeom prst="rect">
            <a:avLst/>
          </a:prstGeom>
          <a:solidFill>
            <a:schemeClr val="accent1"/>
          </a:solidFill>
        </p:spPr>
        <p:txBody>
          <a:bodyPr wrap="square" rtlCol="0">
            <a:spAutoFit/>
          </a:bodyPr>
          <a:lstStyle/>
          <a:p>
            <a:r>
              <a:rPr lang="da-DK" smtClean="0"/>
              <a:t>Bruges kun små billeder, kan man slette en masse i stien.					</a:t>
            </a:r>
          </a:p>
        </p:txBody>
      </p:sp>
    </p:spTree>
    <p:extLst>
      <p:ext uri="{BB962C8B-B14F-4D97-AF65-F5344CB8AC3E}">
        <p14:creationId xmlns:p14="http://schemas.microsoft.com/office/powerpoint/2010/main" val="18085200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animBg="1"/>
    </p:bldLst>
  </p:timing>
</p:sld>
</file>

<file path=ppt/theme/theme1.xml><?xml version="1.0" encoding="utf-8"?>
<a:theme xmlns:a="http://schemas.openxmlformats.org/drawingml/2006/main" name="Retro">
  <a:themeElements>
    <a:clrScheme name="Retro">
      <a:dk1>
        <a:srgbClr val="000000"/>
      </a:dk1>
      <a:lt1>
        <a:sysClr val="window" lastClr="FFFFFF"/>
      </a:lt1>
      <a:dk2>
        <a:srgbClr val="637052"/>
      </a:dk2>
      <a:lt2>
        <a:srgbClr val="CCDDEA"/>
      </a:lt2>
      <a:accent1>
        <a:srgbClr val="E48312"/>
      </a:accent1>
      <a:accent2>
        <a:srgbClr val="BD582C"/>
      </a:accent2>
      <a:accent3>
        <a:srgbClr val="865640"/>
      </a:accent3>
      <a:accent4>
        <a:srgbClr val="9B8357"/>
      </a:accent4>
      <a:accent5>
        <a:srgbClr val="C2BC80"/>
      </a:accent5>
      <a:accent6>
        <a:srgbClr val="94A088"/>
      </a:accent6>
      <a:hlink>
        <a:srgbClr val="2998E3"/>
      </a:hlink>
      <a:folHlink>
        <a:srgbClr val="8C8C8C"/>
      </a:folHlink>
    </a:clrScheme>
    <a:fontScheme name="Retro">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Retro">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thm15="http://schemas.microsoft.com/office/thememl/2012/main" name="Retrospect" id="{5F128B03-DCCA-4EEB-AB3B-CF2899314A46}" vid="{3F1AAB62-24C6-49D2-8E01-B56FAC9A3DCD}"/>
    </a:ext>
  </a:extLst>
</a:theme>
</file>

<file path=ppt/theme/theme2.xml><?xml version="1.0" encoding="utf-8"?>
<a:theme xmlns:a="http://schemas.openxmlformats.org/drawingml/2006/main" name="Office-tema">
  <a:themeElements>
    <a:clrScheme name="Kontor">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Kontor">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Kontor">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Retrospect</Template>
  <TotalTime>1047</TotalTime>
  <Words>2605</Words>
  <Application>Microsoft Office PowerPoint</Application>
  <PresentationFormat>Widescreen</PresentationFormat>
  <Paragraphs>353</Paragraphs>
  <Slides>46</Slides>
  <Notes>26</Notes>
  <HiddenSlides>0</HiddenSlides>
  <MMClips>0</MMClips>
  <ScaleCrop>false</ScaleCrop>
  <HeadingPairs>
    <vt:vector size="6" baseType="variant">
      <vt:variant>
        <vt:lpstr>Benyttede skrifttyper</vt:lpstr>
      </vt:variant>
      <vt:variant>
        <vt:i4>6</vt:i4>
      </vt:variant>
      <vt:variant>
        <vt:lpstr>Tema</vt:lpstr>
      </vt:variant>
      <vt:variant>
        <vt:i4>1</vt:i4>
      </vt:variant>
      <vt:variant>
        <vt:lpstr>Slidetitler</vt:lpstr>
      </vt:variant>
      <vt:variant>
        <vt:i4>46</vt:i4>
      </vt:variant>
    </vt:vector>
  </HeadingPairs>
  <TitlesOfParts>
    <vt:vector size="53" baseType="lpstr">
      <vt:lpstr>Arial</vt:lpstr>
      <vt:lpstr>Calibri</vt:lpstr>
      <vt:lpstr>Calibri Light</vt:lpstr>
      <vt:lpstr>Cambria Math</vt:lpstr>
      <vt:lpstr>Times New Roman</vt:lpstr>
      <vt:lpstr>Wingdings</vt:lpstr>
      <vt:lpstr>Retro</vt:lpstr>
      <vt:lpstr>Observationer og eksperimenter i astronomi</vt:lpstr>
      <vt:lpstr>Indhold i dette oplæg</vt:lpstr>
      <vt:lpstr>Elevernes forudsætninger på Rosborg de seneste 3 år</vt:lpstr>
      <vt:lpstr>Analyse af billeder</vt:lpstr>
      <vt:lpstr>Formål</vt:lpstr>
      <vt:lpstr>2013-Læreplanen i astronomi</vt:lpstr>
      <vt:lpstr>2017-Læreplanen i astronomi</vt:lpstr>
      <vt:lpstr>PowerPoint-præsentation</vt:lpstr>
      <vt:lpstr>Installation af SalsaJ</vt:lpstr>
      <vt:lpstr>Hvorfor SalsaJ?</vt:lpstr>
      <vt:lpstr>SalsaJ - træningsøvelser</vt:lpstr>
      <vt:lpstr>Videregående øvelser</vt:lpstr>
      <vt:lpstr>Differentiering</vt:lpstr>
      <vt:lpstr>Andre SalsaJ-øvelser</vt:lpstr>
      <vt:lpstr>Data fra Internettet</vt:lpstr>
      <vt:lpstr>Aladin</vt:lpstr>
      <vt:lpstr>PowerPoint-præsentation</vt:lpstr>
      <vt:lpstr>PowerPoint-præsentation</vt:lpstr>
      <vt:lpstr>Andre databaser</vt:lpstr>
      <vt:lpstr>CLEA-programpakken (Inkl VIREO)</vt:lpstr>
      <vt:lpstr>Forskelle mellem Vireo/Clea og SalsaJ</vt:lpstr>
      <vt:lpstr>Eksempel på brug af Vireo Bestemmelse af Hubblekonstanten</vt:lpstr>
      <vt:lpstr>PowerPoint-præsentation</vt:lpstr>
      <vt:lpstr>PowerPoint-præsentation</vt:lpstr>
      <vt:lpstr>PowerPoint-præsentation</vt:lpstr>
      <vt:lpstr>Løsning af platformsproblemet</vt:lpstr>
      <vt:lpstr>Rotationskurve for Mælkevejen</vt:lpstr>
      <vt:lpstr>Kineæstetisk øvelse</vt:lpstr>
      <vt:lpstr>Matematikken bag øvelsen</vt:lpstr>
      <vt:lpstr>Måleprogrammet</vt:lpstr>
      <vt:lpstr>Spektrum for en HI-sky</vt:lpstr>
      <vt:lpstr>Lån evt andres observationer</vt:lpstr>
      <vt:lpstr>Resultat</vt:lpstr>
      <vt:lpstr>Stellarium – Saturns masse</vt:lpstr>
      <vt:lpstr>Geometrien bag</vt:lpstr>
      <vt:lpstr>Resultater</vt:lpstr>
      <vt:lpstr>Praktiske observationer</vt:lpstr>
      <vt:lpstr>Muligheder</vt:lpstr>
      <vt:lpstr>Udstyr</vt:lpstr>
      <vt:lpstr>Kameraer</vt:lpstr>
      <vt:lpstr>Indkøbsmuligheder</vt:lpstr>
      <vt:lpstr>Begrænsninger</vt:lpstr>
      <vt:lpstr>Kunstig løsning på nogle af problemerne</vt:lpstr>
      <vt:lpstr>Tilbehør</vt:lpstr>
      <vt:lpstr>PowerPoint-præsentation</vt:lpstr>
      <vt:lpstr>Slut</vt:lpstr>
    </vt:vector>
  </TitlesOfParts>
  <Company>Campus</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Brugen af billeder i fysik og astronomi</dc:title>
  <dc:creator>Michael A. D. Møller</dc:creator>
  <cp:lastModifiedBy>Michael A. D. Møller</cp:lastModifiedBy>
  <cp:revision>218</cp:revision>
  <dcterms:created xsi:type="dcterms:W3CDTF">2015-02-04T12:10:11Z</dcterms:created>
  <dcterms:modified xsi:type="dcterms:W3CDTF">2017-11-28T11:41:46Z</dcterms:modified>
</cp:coreProperties>
</file>